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1307" r:id="rId3"/>
    <p:sldId id="1309" r:id="rId4"/>
    <p:sldId id="1308" r:id="rId5"/>
    <p:sldId id="1310" r:id="rId6"/>
    <p:sldId id="1311" r:id="rId7"/>
    <p:sldId id="276" r:id="rId8"/>
    <p:sldId id="1314" r:id="rId9"/>
    <p:sldId id="1306" r:id="rId10"/>
    <p:sldId id="1297" r:id="rId1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4197FBE-9B1D-FFA9-ACAA-76371D9C5360}" name="Maria Lucia Scuro" initials="MLS" userId="S::lucia.scuro@un.org::ee2b9a60-9390-42e3-995a-cba0475ed0a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3"/>
    <p:restoredTop sz="91460"/>
  </p:normalViewPr>
  <p:slideViewPr>
    <p:cSldViewPr snapToGrid="0">
      <p:cViewPr varScale="1">
        <p:scale>
          <a:sx n="115" d="100"/>
          <a:sy n="115" d="100"/>
        </p:scale>
        <p:origin x="19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E56263-D5A5-0743-90D6-0E81C5675E2D}" type="datetimeFigureOut">
              <a:rPr lang="en-US" smtClean="0"/>
              <a:t>10/6/22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56B493-F231-7843-B52A-2E78A3BACA31}" type="slidenum">
              <a:rPr lang="en-US" smtClean="0"/>
              <a:t>‹#›</a:t>
            </a:fld>
            <a:endParaRPr lang="en-US"/>
          </a:p>
        </p:txBody>
      </p:sp>
    </p:spTree>
    <p:extLst>
      <p:ext uri="{BB962C8B-B14F-4D97-AF65-F5344CB8AC3E}">
        <p14:creationId xmlns:p14="http://schemas.microsoft.com/office/powerpoint/2010/main" val="3276051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dirty="0"/>
              <a:t>elemento integrante de las políticas destinadas a superar la pobreza y reducir la desigualdad, incluyendo las disparidades que existen entre hombres y mujeres.</a:t>
            </a:r>
          </a:p>
          <a:p>
            <a:endParaRPr lang="en-US" dirty="0"/>
          </a:p>
        </p:txBody>
      </p:sp>
      <p:sp>
        <p:nvSpPr>
          <p:cNvPr id="4" name="Marcador de número de diapositiva 3"/>
          <p:cNvSpPr>
            <a:spLocks noGrp="1"/>
          </p:cNvSpPr>
          <p:nvPr>
            <p:ph type="sldNum" sz="quarter" idx="5"/>
          </p:nvPr>
        </p:nvSpPr>
        <p:spPr/>
        <p:txBody>
          <a:bodyPr/>
          <a:lstStyle/>
          <a:p>
            <a:fld id="{D156B493-F231-7843-B52A-2E78A3BACA31}" type="slidenum">
              <a:rPr lang="en-US" smtClean="0"/>
              <a:t>2</a:t>
            </a:fld>
            <a:endParaRPr lang="en-US"/>
          </a:p>
        </p:txBody>
      </p:sp>
    </p:spTree>
    <p:extLst>
      <p:ext uri="{BB962C8B-B14F-4D97-AF65-F5344CB8AC3E}">
        <p14:creationId xmlns:p14="http://schemas.microsoft.com/office/powerpoint/2010/main" val="1380779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Salario</a:t>
            </a:r>
            <a:r>
              <a:rPr lang="en-US" dirty="0"/>
              <a:t> </a:t>
            </a:r>
            <a:r>
              <a:rPr lang="en-US" dirty="0" err="1"/>
              <a:t>mínimo</a:t>
            </a:r>
            <a:r>
              <a:rPr lang="en-US" dirty="0"/>
              <a:t> </a:t>
            </a:r>
            <a:r>
              <a:rPr lang="en-US" dirty="0" err="1"/>
              <a:t>aplicable</a:t>
            </a:r>
            <a:r>
              <a:rPr lang="en-US" dirty="0"/>
              <a:t> a </a:t>
            </a:r>
            <a:r>
              <a:rPr lang="en-US" dirty="0" err="1"/>
              <a:t>todos</a:t>
            </a:r>
            <a:r>
              <a:rPr lang="en-US" dirty="0"/>
              <a:t>/as </a:t>
            </a:r>
            <a:r>
              <a:rPr lang="en-US" dirty="0" err="1"/>
              <a:t>asalariados</a:t>
            </a:r>
            <a:r>
              <a:rPr lang="en-US" dirty="0"/>
              <a:t>/as </a:t>
            </a:r>
            <a:r>
              <a:rPr lang="en-US" dirty="0" err="1"/>
              <a:t>más</a:t>
            </a:r>
            <a:r>
              <a:rPr lang="en-US" dirty="0"/>
              <a:t> simple y </a:t>
            </a:r>
            <a:r>
              <a:rPr lang="en-US" dirty="0" err="1"/>
              <a:t>fácil</a:t>
            </a:r>
            <a:r>
              <a:rPr lang="en-US" dirty="0"/>
              <a:t> de </a:t>
            </a:r>
            <a:r>
              <a:rPr lang="en-US" dirty="0" err="1"/>
              <a:t>operar</a:t>
            </a:r>
            <a:r>
              <a:rPr lang="en-US" dirty="0"/>
              <a:t> </a:t>
            </a:r>
            <a:r>
              <a:rPr lang="en-US" dirty="0" err="1"/>
              <a:t>pero</a:t>
            </a:r>
            <a:r>
              <a:rPr lang="en-US" dirty="0"/>
              <a:t> </a:t>
            </a:r>
            <a:r>
              <a:rPr lang="en-US" dirty="0" err="1"/>
              <a:t>menos</a:t>
            </a:r>
            <a:r>
              <a:rPr lang="en-US" dirty="0"/>
              <a:t> </a:t>
            </a:r>
            <a:r>
              <a:rPr lang="en-US" dirty="0" err="1"/>
              <a:t>margen</a:t>
            </a:r>
            <a:r>
              <a:rPr lang="en-US" dirty="0"/>
              <a:t> para </a:t>
            </a:r>
            <a:r>
              <a:rPr lang="en-US" dirty="0" err="1"/>
              <a:t>tener</a:t>
            </a:r>
            <a:r>
              <a:rPr lang="en-US" dirty="0"/>
              <a:t> </a:t>
            </a:r>
            <a:r>
              <a:rPr lang="en-US" dirty="0" err="1"/>
              <a:t>en</a:t>
            </a:r>
            <a:r>
              <a:rPr lang="en-US" dirty="0"/>
              <a:t> </a:t>
            </a:r>
            <a:r>
              <a:rPr lang="en-US" dirty="0" err="1"/>
              <a:t>cuenta</a:t>
            </a:r>
            <a:r>
              <a:rPr lang="en-US" dirty="0"/>
              <a:t> </a:t>
            </a:r>
            <a:r>
              <a:rPr lang="en-US" dirty="0" err="1"/>
              <a:t>circunstancias</a:t>
            </a:r>
            <a:r>
              <a:rPr lang="en-US" dirty="0"/>
              <a:t> </a:t>
            </a:r>
            <a:r>
              <a:rPr lang="en-US" dirty="0" err="1"/>
              <a:t>particulares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s-CL" dirty="0"/>
              <a:t>El salario mínimo único también está relacionado con la idea de satisfacer las necesidades de los trabajadores y sus familias, lo que se hará de la misma manera, independientemente del sector de actividad o del tamaño de la empresa empleadora.</a:t>
            </a:r>
          </a:p>
          <a:p>
            <a:pPr marL="0" marR="0" lvl="0" indent="0" algn="l" defTabSz="914400" rtl="0" eaLnBrk="1" fontAlgn="auto" latinLnBrk="0" hangingPunct="1">
              <a:lnSpc>
                <a:spcPct val="100000"/>
              </a:lnSpc>
              <a:spcBef>
                <a:spcPts val="0"/>
              </a:spcBef>
              <a:spcAft>
                <a:spcPts val="0"/>
              </a:spcAft>
              <a:buClrTx/>
              <a:buSzTx/>
              <a:buFontTx/>
              <a:buNone/>
              <a:tabLst/>
              <a:defRPr/>
            </a:pPr>
            <a:r>
              <a:rPr lang="es-CL" dirty="0"/>
              <a:t>en sus mercados de trabajo, con economías muy dinámicas y un bajo nivel de desempleo en algunas partes del territorio, y otras zonas menos dinámicas y con mayor desempleo en otras partes.</a:t>
            </a:r>
            <a:endParaRPr lang="en-US" dirty="0"/>
          </a:p>
          <a:p>
            <a:endParaRPr lang="en-US" dirty="0"/>
          </a:p>
        </p:txBody>
      </p:sp>
      <p:sp>
        <p:nvSpPr>
          <p:cNvPr id="4" name="Marcador de número de diapositiva 3"/>
          <p:cNvSpPr>
            <a:spLocks noGrp="1"/>
          </p:cNvSpPr>
          <p:nvPr>
            <p:ph type="sldNum" sz="quarter" idx="5"/>
          </p:nvPr>
        </p:nvSpPr>
        <p:spPr/>
        <p:txBody>
          <a:bodyPr/>
          <a:lstStyle/>
          <a:p>
            <a:fld id="{D156B493-F231-7843-B52A-2E78A3BACA31}" type="slidenum">
              <a:rPr lang="en-US" smtClean="0"/>
              <a:t>4</a:t>
            </a:fld>
            <a:endParaRPr lang="en-US"/>
          </a:p>
        </p:txBody>
      </p:sp>
    </p:spTree>
    <p:extLst>
      <p:ext uri="{BB962C8B-B14F-4D97-AF65-F5344CB8AC3E}">
        <p14:creationId xmlns:p14="http://schemas.microsoft.com/office/powerpoint/2010/main" val="451936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dirty="0"/>
              <a:t>Comprende muchas tasas salariales específicas establecidas en función de los factores económicos específicos de cada sector</a:t>
            </a:r>
            <a:endParaRPr lang="en-US" dirty="0"/>
          </a:p>
          <a:p>
            <a:r>
              <a:rPr lang="es-CL" dirty="0"/>
              <a:t>Cuando Brasil introdujo el salario mínimo en 1940, se establecieron 14 niveles de ámbito regional. Con estas distintas tasas se trataba de tomar en consideración las diferencias significativas del costo de la vida entre las regiones, así como sus distintos niveles de desarrollo económico y de desarrollo del mercado laboral. En 1963, el número de salarios mínimos regionales había aumentado a 39. Se produjo entonces un cambio de filosofía, al cundir la idea de que todos los trabajadores de Brasil debían tener derecho a la misma protección ofrecida por el salario mínimo. Al consolidarse esta perspectiva, el proceso se invirtió y evolucionó progresivamente hacia la reducción del número de tasas. En 1984, Brasil tenía sólo un salario mínimo nacional. Sin embargo, en la práctica este nivel resultó ser bajo en las comarcas más desarrolladas de la región suroriental del país, al tiempo que se consideraba elevado con respecto a los salarios medios que se aplicaban en las comarcas nororientales (el llamado “Nordeste”). Por esta razón, desde el año 2000 cada estado está habilitado para determinar de manera autónoma su propio salario mínimo, en niveles que superen el nivel nacional</a:t>
            </a:r>
          </a:p>
          <a:p>
            <a:r>
              <a:rPr lang="es-CL" dirty="0"/>
              <a:t>En algunos países se fijan salarios mínimos más bajos para algunos grupos de trabajadores, como los jóvenes o las personas con discapacidad. También puede ocurrir que la aplicación de salarios mínimos diferentes por sector u ocupación resulte, de manera indirecta, del establecimiento de salarios mínimos más bajos para grupos de trabajadores con características particulares, como, por ejemplo, cuando las tasas salariales son más bajas en las ocupaciones o sectores en que predominan las mujeres o los trabajadores migrantes.</a:t>
            </a:r>
            <a:endParaRPr lang="en-US" dirty="0"/>
          </a:p>
        </p:txBody>
      </p:sp>
      <p:sp>
        <p:nvSpPr>
          <p:cNvPr id="4" name="Marcador de número de diapositiva 3"/>
          <p:cNvSpPr>
            <a:spLocks noGrp="1"/>
          </p:cNvSpPr>
          <p:nvPr>
            <p:ph type="sldNum" sz="quarter" idx="5"/>
          </p:nvPr>
        </p:nvSpPr>
        <p:spPr/>
        <p:txBody>
          <a:bodyPr/>
          <a:lstStyle/>
          <a:p>
            <a:fld id="{D156B493-F231-7843-B52A-2E78A3BACA31}" type="slidenum">
              <a:rPr lang="en-US" smtClean="0"/>
              <a:t>5</a:t>
            </a:fld>
            <a:endParaRPr lang="en-US"/>
          </a:p>
        </p:txBody>
      </p:sp>
    </p:spTree>
    <p:extLst>
      <p:ext uri="{BB962C8B-B14F-4D97-AF65-F5344CB8AC3E}">
        <p14:creationId xmlns:p14="http://schemas.microsoft.com/office/powerpoint/2010/main" val="4073078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L" dirty="0"/>
              <a:t>México</a:t>
            </a:r>
          </a:p>
          <a:p>
            <a:r>
              <a:rPr lang="es-CL" dirty="0"/>
              <a:t>Afiliación es un programa piloto VOLUNTARIO en segunda fase.</a:t>
            </a:r>
          </a:p>
          <a:p>
            <a:endParaRPr lang="es-CL" dirty="0"/>
          </a:p>
          <a:p>
            <a:r>
              <a:rPr lang="es-CL" dirty="0"/>
              <a:t>Argentina</a:t>
            </a:r>
          </a:p>
          <a:p>
            <a:pPr algn="l"/>
            <a:r>
              <a:rPr lang="es-CL" dirty="0"/>
              <a:t>Categorías </a:t>
            </a:r>
            <a:r>
              <a:rPr lang="es-ES" b="0" i="0" dirty="0">
                <a:solidFill>
                  <a:srgbClr val="545454"/>
                </a:solidFill>
                <a:effectLst/>
                <a:latin typeface="-apple-system"/>
              </a:rPr>
              <a:t>según la cantidad de horas de trabajo semanales:</a:t>
            </a:r>
          </a:p>
          <a:p>
            <a:pPr algn="l">
              <a:buFont typeface="Arial" panose="020B0604020202020204" pitchFamily="34" charset="0"/>
              <a:buChar char="•"/>
            </a:pPr>
            <a:r>
              <a:rPr lang="es-ES" b="0" i="0" dirty="0">
                <a:solidFill>
                  <a:srgbClr val="545454"/>
                </a:solidFill>
                <a:effectLst/>
                <a:latin typeface="-apple-system"/>
              </a:rPr>
              <a:t>Menos de 12 horas semanales</a:t>
            </a:r>
          </a:p>
          <a:p>
            <a:pPr algn="l">
              <a:buFont typeface="Arial" panose="020B0604020202020204" pitchFamily="34" charset="0"/>
              <a:buChar char="•"/>
            </a:pPr>
            <a:r>
              <a:rPr lang="es-ES" b="0" i="0" dirty="0">
                <a:solidFill>
                  <a:srgbClr val="545454"/>
                </a:solidFill>
                <a:effectLst/>
                <a:latin typeface="-apple-system"/>
              </a:rPr>
              <a:t>Desde 12 a 16 horas semanales</a:t>
            </a:r>
          </a:p>
          <a:p>
            <a:pPr algn="l">
              <a:buFont typeface="Arial" panose="020B0604020202020204" pitchFamily="34" charset="0"/>
              <a:buChar char="•"/>
            </a:pPr>
            <a:r>
              <a:rPr lang="es-ES" b="0" i="0" dirty="0">
                <a:solidFill>
                  <a:srgbClr val="545454"/>
                </a:solidFill>
                <a:effectLst/>
                <a:latin typeface="-apple-system"/>
              </a:rPr>
              <a:t>16 horas semanales o más (solo a esta corresponde obra social y jubilación, en caso de ser inferior se debe pagar la diferencia para acceder a estos beneficios)</a:t>
            </a:r>
            <a:endParaRPr lang="es-CL" dirty="0"/>
          </a:p>
        </p:txBody>
      </p:sp>
      <p:sp>
        <p:nvSpPr>
          <p:cNvPr id="4" name="Slide Number Placeholder 3"/>
          <p:cNvSpPr>
            <a:spLocks noGrp="1"/>
          </p:cNvSpPr>
          <p:nvPr>
            <p:ph type="sldNum" sz="quarter" idx="5"/>
          </p:nvPr>
        </p:nvSpPr>
        <p:spPr/>
        <p:txBody>
          <a:bodyPr/>
          <a:lstStyle/>
          <a:p>
            <a:fld id="{BFCB8DD0-6A09-4BF1-8F2D-E7C313CE48D7}" type="slidenum">
              <a:rPr lang="es-CL" smtClean="0"/>
              <a:t>7</a:t>
            </a:fld>
            <a:endParaRPr lang="es-CL"/>
          </a:p>
        </p:txBody>
      </p:sp>
    </p:spTree>
    <p:extLst>
      <p:ext uri="{BB962C8B-B14F-4D97-AF65-F5344CB8AC3E}">
        <p14:creationId xmlns:p14="http://schemas.microsoft.com/office/powerpoint/2010/main" val="1929051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8ECD57-06D1-C299-5C5D-FB84DA04EF40}"/>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n-US"/>
          </a:p>
        </p:txBody>
      </p:sp>
      <p:sp>
        <p:nvSpPr>
          <p:cNvPr id="3" name="Subtítulo 2">
            <a:extLst>
              <a:ext uri="{FF2B5EF4-FFF2-40B4-BE49-F238E27FC236}">
                <a16:creationId xmlns:a16="http://schemas.microsoft.com/office/drawing/2014/main" id="{4F0DDE23-CBCC-DD1A-3A17-394899C5C6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n-US"/>
          </a:p>
        </p:txBody>
      </p:sp>
      <p:sp>
        <p:nvSpPr>
          <p:cNvPr id="4" name="Marcador de fecha 3">
            <a:extLst>
              <a:ext uri="{FF2B5EF4-FFF2-40B4-BE49-F238E27FC236}">
                <a16:creationId xmlns:a16="http://schemas.microsoft.com/office/drawing/2014/main" id="{6869243F-2CC8-5C49-7E7B-EBEFC75F7E6E}"/>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5" name="Marcador de pie de página 4">
            <a:extLst>
              <a:ext uri="{FF2B5EF4-FFF2-40B4-BE49-F238E27FC236}">
                <a16:creationId xmlns:a16="http://schemas.microsoft.com/office/drawing/2014/main" id="{43A76BE7-5F57-21B0-20BA-7077516CCEB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B251AB1C-E0B6-21F4-F721-91C02869B5DE}"/>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1258967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E0C44F-34FD-6529-34B1-C130B5C6ADC1}"/>
              </a:ext>
            </a:extLst>
          </p:cNvPr>
          <p:cNvSpPr>
            <a:spLocks noGrp="1"/>
          </p:cNvSpPr>
          <p:nvPr>
            <p:ph type="title"/>
          </p:nvPr>
        </p:nvSpPr>
        <p:spPr/>
        <p:txBody>
          <a:bodyPr/>
          <a:lstStyle/>
          <a:p>
            <a:r>
              <a:rPr lang="es-MX"/>
              <a:t>Haz clic para modificar el estilo de título del patrón</a:t>
            </a:r>
            <a:endParaRPr lang="en-US"/>
          </a:p>
        </p:txBody>
      </p:sp>
      <p:sp>
        <p:nvSpPr>
          <p:cNvPr id="3" name="Marcador de texto vertical 2">
            <a:extLst>
              <a:ext uri="{FF2B5EF4-FFF2-40B4-BE49-F238E27FC236}">
                <a16:creationId xmlns:a16="http://schemas.microsoft.com/office/drawing/2014/main" id="{D6C02134-3C7F-6914-ECE8-2EA9786F03EB}"/>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Marcador de fecha 3">
            <a:extLst>
              <a:ext uri="{FF2B5EF4-FFF2-40B4-BE49-F238E27FC236}">
                <a16:creationId xmlns:a16="http://schemas.microsoft.com/office/drawing/2014/main" id="{4761AA30-D178-1D67-8BBB-8C69BDCC5D31}"/>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5" name="Marcador de pie de página 4">
            <a:extLst>
              <a:ext uri="{FF2B5EF4-FFF2-40B4-BE49-F238E27FC236}">
                <a16:creationId xmlns:a16="http://schemas.microsoft.com/office/drawing/2014/main" id="{7731DA4B-7DC5-AE8B-8D5C-F8AFF83E4D3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4A9132A9-294B-2250-1B0E-CA624FB82D17}"/>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392577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40E3C8F-7527-9634-5927-A0DFF889B757}"/>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n-US"/>
          </a:p>
        </p:txBody>
      </p:sp>
      <p:sp>
        <p:nvSpPr>
          <p:cNvPr id="3" name="Marcador de texto vertical 2">
            <a:extLst>
              <a:ext uri="{FF2B5EF4-FFF2-40B4-BE49-F238E27FC236}">
                <a16:creationId xmlns:a16="http://schemas.microsoft.com/office/drawing/2014/main" id="{470DE94D-6D08-3399-5F18-1CBC49AC5B99}"/>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Marcador de fecha 3">
            <a:extLst>
              <a:ext uri="{FF2B5EF4-FFF2-40B4-BE49-F238E27FC236}">
                <a16:creationId xmlns:a16="http://schemas.microsoft.com/office/drawing/2014/main" id="{930DE615-74C6-E205-4098-2CC1593A276E}"/>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5" name="Marcador de pie de página 4">
            <a:extLst>
              <a:ext uri="{FF2B5EF4-FFF2-40B4-BE49-F238E27FC236}">
                <a16:creationId xmlns:a16="http://schemas.microsoft.com/office/drawing/2014/main" id="{9DC6768F-623B-8CB5-620B-CC643391A13B}"/>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EBF825FA-735C-2C28-B366-2AF262C7CCDA}"/>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97938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53F613-C7D5-D567-1CC5-76DEB49029E8}"/>
              </a:ext>
            </a:extLst>
          </p:cNvPr>
          <p:cNvSpPr>
            <a:spLocks noGrp="1"/>
          </p:cNvSpPr>
          <p:nvPr>
            <p:ph type="title"/>
          </p:nvPr>
        </p:nvSpPr>
        <p:spPr/>
        <p:txBody>
          <a:bodyPr/>
          <a:lstStyle/>
          <a:p>
            <a:r>
              <a:rPr lang="es-MX"/>
              <a:t>Haz clic para modificar el estilo de título del patrón</a:t>
            </a:r>
            <a:endParaRPr lang="en-US"/>
          </a:p>
        </p:txBody>
      </p:sp>
      <p:sp>
        <p:nvSpPr>
          <p:cNvPr id="3" name="Marcador de contenido 2">
            <a:extLst>
              <a:ext uri="{FF2B5EF4-FFF2-40B4-BE49-F238E27FC236}">
                <a16:creationId xmlns:a16="http://schemas.microsoft.com/office/drawing/2014/main" id="{0F6F3288-9396-578D-8958-0602C8BE7CAE}"/>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Marcador de fecha 3">
            <a:extLst>
              <a:ext uri="{FF2B5EF4-FFF2-40B4-BE49-F238E27FC236}">
                <a16:creationId xmlns:a16="http://schemas.microsoft.com/office/drawing/2014/main" id="{DF446D6D-9DBE-D270-4217-7541B9C4916A}"/>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5" name="Marcador de pie de página 4">
            <a:extLst>
              <a:ext uri="{FF2B5EF4-FFF2-40B4-BE49-F238E27FC236}">
                <a16:creationId xmlns:a16="http://schemas.microsoft.com/office/drawing/2014/main" id="{4AC084D2-D907-9A05-3BE3-AFECC83C28C8}"/>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365B16B5-D5F3-ED48-F603-A9021E1581B5}"/>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3251705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D5D4C7-0B1D-FEAD-A706-283BE1F920AB}"/>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n-US"/>
          </a:p>
        </p:txBody>
      </p:sp>
      <p:sp>
        <p:nvSpPr>
          <p:cNvPr id="3" name="Marcador de texto 2">
            <a:extLst>
              <a:ext uri="{FF2B5EF4-FFF2-40B4-BE49-F238E27FC236}">
                <a16:creationId xmlns:a16="http://schemas.microsoft.com/office/drawing/2014/main" id="{5A4CD182-0026-5958-8336-0C1C22616F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FD1A0B4-E1E7-D887-BEB5-ABF3D58EE83D}"/>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5" name="Marcador de pie de página 4">
            <a:extLst>
              <a:ext uri="{FF2B5EF4-FFF2-40B4-BE49-F238E27FC236}">
                <a16:creationId xmlns:a16="http://schemas.microsoft.com/office/drawing/2014/main" id="{4609A822-ACA9-1418-A19F-575069EB177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8FA5B584-CB6F-C8B0-5166-A85EC2145E52}"/>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2756315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667528-055F-DDAE-353E-C6F775A1DC99}"/>
              </a:ext>
            </a:extLst>
          </p:cNvPr>
          <p:cNvSpPr>
            <a:spLocks noGrp="1"/>
          </p:cNvSpPr>
          <p:nvPr>
            <p:ph type="title"/>
          </p:nvPr>
        </p:nvSpPr>
        <p:spPr/>
        <p:txBody>
          <a:bodyPr/>
          <a:lstStyle/>
          <a:p>
            <a:r>
              <a:rPr lang="es-MX"/>
              <a:t>Haz clic para modificar el estilo de título del patrón</a:t>
            </a:r>
            <a:endParaRPr lang="en-US"/>
          </a:p>
        </p:txBody>
      </p:sp>
      <p:sp>
        <p:nvSpPr>
          <p:cNvPr id="3" name="Marcador de contenido 2">
            <a:extLst>
              <a:ext uri="{FF2B5EF4-FFF2-40B4-BE49-F238E27FC236}">
                <a16:creationId xmlns:a16="http://schemas.microsoft.com/office/drawing/2014/main" id="{851E9547-EF4E-10E4-86D5-B42DB9BAA8DB}"/>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Marcador de contenido 3">
            <a:extLst>
              <a:ext uri="{FF2B5EF4-FFF2-40B4-BE49-F238E27FC236}">
                <a16:creationId xmlns:a16="http://schemas.microsoft.com/office/drawing/2014/main" id="{E01A532F-D5C4-5204-7B81-99C9B243AC85}"/>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5" name="Marcador de fecha 4">
            <a:extLst>
              <a:ext uri="{FF2B5EF4-FFF2-40B4-BE49-F238E27FC236}">
                <a16:creationId xmlns:a16="http://schemas.microsoft.com/office/drawing/2014/main" id="{3DBC09DE-F595-5D25-5F44-199C1CA2B836}"/>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6" name="Marcador de pie de página 5">
            <a:extLst>
              <a:ext uri="{FF2B5EF4-FFF2-40B4-BE49-F238E27FC236}">
                <a16:creationId xmlns:a16="http://schemas.microsoft.com/office/drawing/2014/main" id="{EBC07F26-1C24-B448-2D58-34F190DCBF0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A0EA29B5-0527-D1B2-ED58-E81B21A1F187}"/>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185613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A32347-835C-1608-573B-4DCE01846A73}"/>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n-US"/>
          </a:p>
        </p:txBody>
      </p:sp>
      <p:sp>
        <p:nvSpPr>
          <p:cNvPr id="3" name="Marcador de texto 2">
            <a:extLst>
              <a:ext uri="{FF2B5EF4-FFF2-40B4-BE49-F238E27FC236}">
                <a16:creationId xmlns:a16="http://schemas.microsoft.com/office/drawing/2014/main" id="{5D0390F4-9387-6E40-F79C-E5CCE90E32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8BCBFF59-AEF1-3C7B-AC3D-E9A505EF534F}"/>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5" name="Marcador de texto 4">
            <a:extLst>
              <a:ext uri="{FF2B5EF4-FFF2-40B4-BE49-F238E27FC236}">
                <a16:creationId xmlns:a16="http://schemas.microsoft.com/office/drawing/2014/main" id="{D399C305-B907-D034-360D-322B6A8DFF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E1B405A4-B4D8-5D41-D8C6-74E368CFF171}"/>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7" name="Marcador de fecha 6">
            <a:extLst>
              <a:ext uri="{FF2B5EF4-FFF2-40B4-BE49-F238E27FC236}">
                <a16:creationId xmlns:a16="http://schemas.microsoft.com/office/drawing/2014/main" id="{DD3056D2-7EB4-D9BC-A5C7-DCDE1C44EB9E}"/>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8" name="Marcador de pie de página 7">
            <a:extLst>
              <a:ext uri="{FF2B5EF4-FFF2-40B4-BE49-F238E27FC236}">
                <a16:creationId xmlns:a16="http://schemas.microsoft.com/office/drawing/2014/main" id="{82E932AA-4D14-BB40-9CD1-2C73A4FDA7C8}"/>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550BAD8B-BD6F-C279-D37E-DE2ECD9CA192}"/>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27510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0035B-E942-74D9-A6FE-48AE62D36CAB}"/>
              </a:ext>
            </a:extLst>
          </p:cNvPr>
          <p:cNvSpPr>
            <a:spLocks noGrp="1"/>
          </p:cNvSpPr>
          <p:nvPr>
            <p:ph type="title"/>
          </p:nvPr>
        </p:nvSpPr>
        <p:spPr/>
        <p:txBody>
          <a:bodyPr/>
          <a:lstStyle/>
          <a:p>
            <a:r>
              <a:rPr lang="es-MX"/>
              <a:t>Haz clic para modificar el estilo de título del patrón</a:t>
            </a:r>
            <a:endParaRPr lang="en-US"/>
          </a:p>
        </p:txBody>
      </p:sp>
      <p:sp>
        <p:nvSpPr>
          <p:cNvPr id="3" name="Marcador de fecha 2">
            <a:extLst>
              <a:ext uri="{FF2B5EF4-FFF2-40B4-BE49-F238E27FC236}">
                <a16:creationId xmlns:a16="http://schemas.microsoft.com/office/drawing/2014/main" id="{9636786B-1DAA-9092-8FC9-B3F35AA6CCB2}"/>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4" name="Marcador de pie de página 3">
            <a:extLst>
              <a:ext uri="{FF2B5EF4-FFF2-40B4-BE49-F238E27FC236}">
                <a16:creationId xmlns:a16="http://schemas.microsoft.com/office/drawing/2014/main" id="{9D3EF7B8-8AB1-CB23-74D1-34D0CF52BC9B}"/>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67DFD1A4-3116-E173-151A-5BECEF462088}"/>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11433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CD74E97-F007-4709-8004-ADD5B1245438}"/>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3" name="Marcador de pie de página 2">
            <a:extLst>
              <a:ext uri="{FF2B5EF4-FFF2-40B4-BE49-F238E27FC236}">
                <a16:creationId xmlns:a16="http://schemas.microsoft.com/office/drawing/2014/main" id="{F5D56A31-BBF6-A13C-EFFF-651F6FEDB5CF}"/>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9A2E8224-50A1-1B9E-E7F4-79E41A7B219E}"/>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123061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8DBA0-BD91-FE1E-DFC7-E02F0A5D4B88}"/>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n-US"/>
          </a:p>
        </p:txBody>
      </p:sp>
      <p:sp>
        <p:nvSpPr>
          <p:cNvPr id="3" name="Marcador de contenido 2">
            <a:extLst>
              <a:ext uri="{FF2B5EF4-FFF2-40B4-BE49-F238E27FC236}">
                <a16:creationId xmlns:a16="http://schemas.microsoft.com/office/drawing/2014/main" id="{52FE9C1F-4D31-8D85-544F-3621852326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Marcador de texto 3">
            <a:extLst>
              <a:ext uri="{FF2B5EF4-FFF2-40B4-BE49-F238E27FC236}">
                <a16:creationId xmlns:a16="http://schemas.microsoft.com/office/drawing/2014/main" id="{77CAF875-5E3A-A034-1F79-338693F164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6B0B3FF2-849D-A544-702B-A8A3FA22B66C}"/>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6" name="Marcador de pie de página 5">
            <a:extLst>
              <a:ext uri="{FF2B5EF4-FFF2-40B4-BE49-F238E27FC236}">
                <a16:creationId xmlns:a16="http://schemas.microsoft.com/office/drawing/2014/main" id="{05588B3B-DDEF-EFE1-1D7A-8A42C2DF1B60}"/>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65597CA-7CF9-4E52-CB8F-CD66D39A8AC3}"/>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3891369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FE4498-84EA-69AD-AE0A-7FCAE9D5181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n-US"/>
          </a:p>
        </p:txBody>
      </p:sp>
      <p:sp>
        <p:nvSpPr>
          <p:cNvPr id="3" name="Marcador de posición de imagen 2">
            <a:extLst>
              <a:ext uri="{FF2B5EF4-FFF2-40B4-BE49-F238E27FC236}">
                <a16:creationId xmlns:a16="http://schemas.microsoft.com/office/drawing/2014/main" id="{50717647-9A4F-D8BE-4459-CAB88A7CCD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C8C70A57-F30E-A4F1-8788-9707783F6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47ABE3BD-37CC-CF58-F0B4-12FC005BAAF5}"/>
              </a:ext>
            </a:extLst>
          </p:cNvPr>
          <p:cNvSpPr>
            <a:spLocks noGrp="1"/>
          </p:cNvSpPr>
          <p:nvPr>
            <p:ph type="dt" sz="half" idx="10"/>
          </p:nvPr>
        </p:nvSpPr>
        <p:spPr/>
        <p:txBody>
          <a:bodyPr/>
          <a:lstStyle/>
          <a:p>
            <a:fld id="{3FA1E6E4-440B-EC4F-932A-C84D62E31E9E}" type="datetimeFigureOut">
              <a:rPr lang="en-US" smtClean="0"/>
              <a:t>10/6/22</a:t>
            </a:fld>
            <a:endParaRPr lang="en-US"/>
          </a:p>
        </p:txBody>
      </p:sp>
      <p:sp>
        <p:nvSpPr>
          <p:cNvPr id="6" name="Marcador de pie de página 5">
            <a:extLst>
              <a:ext uri="{FF2B5EF4-FFF2-40B4-BE49-F238E27FC236}">
                <a16:creationId xmlns:a16="http://schemas.microsoft.com/office/drawing/2014/main" id="{325DD052-D1D9-068B-6944-6DBCC9039519}"/>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82C78989-7A9E-2FDB-4D73-7C5B07766CD0}"/>
              </a:ext>
            </a:extLst>
          </p:cNvPr>
          <p:cNvSpPr>
            <a:spLocks noGrp="1"/>
          </p:cNvSpPr>
          <p:nvPr>
            <p:ph type="sldNum" sz="quarter" idx="12"/>
          </p:nvPr>
        </p:nvSpPr>
        <p:spPr/>
        <p:txBody>
          <a:bodyPr/>
          <a:lstStyle/>
          <a:p>
            <a:fld id="{98305D89-F2F5-0943-A5C8-8E31CA33A59F}" type="slidenum">
              <a:rPr lang="en-US" smtClean="0"/>
              <a:t>‹#›</a:t>
            </a:fld>
            <a:endParaRPr lang="en-US"/>
          </a:p>
        </p:txBody>
      </p:sp>
    </p:spTree>
    <p:extLst>
      <p:ext uri="{BB962C8B-B14F-4D97-AF65-F5344CB8AC3E}">
        <p14:creationId xmlns:p14="http://schemas.microsoft.com/office/powerpoint/2010/main" val="2393941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D06F6CE-3443-36FC-92FF-E8460D07B8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n-US"/>
          </a:p>
        </p:txBody>
      </p:sp>
      <p:sp>
        <p:nvSpPr>
          <p:cNvPr id="3" name="Marcador de texto 2">
            <a:extLst>
              <a:ext uri="{FF2B5EF4-FFF2-40B4-BE49-F238E27FC236}">
                <a16:creationId xmlns:a16="http://schemas.microsoft.com/office/drawing/2014/main" id="{9174B68C-6CA8-A6B3-9215-6ADF25C7BD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a:p>
        </p:txBody>
      </p:sp>
      <p:sp>
        <p:nvSpPr>
          <p:cNvPr id="4" name="Marcador de fecha 3">
            <a:extLst>
              <a:ext uri="{FF2B5EF4-FFF2-40B4-BE49-F238E27FC236}">
                <a16:creationId xmlns:a16="http://schemas.microsoft.com/office/drawing/2014/main" id="{868C764E-2FAB-3C18-8A68-E14F5DA41A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A1E6E4-440B-EC4F-932A-C84D62E31E9E}" type="datetimeFigureOut">
              <a:rPr lang="en-US" smtClean="0"/>
              <a:t>10/6/22</a:t>
            </a:fld>
            <a:endParaRPr lang="en-US"/>
          </a:p>
        </p:txBody>
      </p:sp>
      <p:sp>
        <p:nvSpPr>
          <p:cNvPr id="5" name="Marcador de pie de página 4">
            <a:extLst>
              <a:ext uri="{FF2B5EF4-FFF2-40B4-BE49-F238E27FC236}">
                <a16:creationId xmlns:a16="http://schemas.microsoft.com/office/drawing/2014/main" id="{E9F390BA-DA5A-0D33-8129-302EA5D9E6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C6037D48-120B-C410-6F4D-B832EC5910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05D89-F2F5-0943-A5C8-8E31CA33A59F}" type="slidenum">
              <a:rPr lang="en-US" smtClean="0"/>
              <a:t>‹#›</a:t>
            </a:fld>
            <a:endParaRPr lang="en-US"/>
          </a:p>
        </p:txBody>
      </p:sp>
    </p:spTree>
    <p:extLst>
      <p:ext uri="{BB962C8B-B14F-4D97-AF65-F5344CB8AC3E}">
        <p14:creationId xmlns:p14="http://schemas.microsoft.com/office/powerpoint/2010/main" val="2187277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89ED1AA-8684-4D37-B208-8777E1A77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raphic 33">
            <a:extLst>
              <a:ext uri="{FF2B5EF4-FFF2-40B4-BE49-F238E27FC236}">
                <a16:creationId xmlns:a16="http://schemas.microsoft.com/office/drawing/2014/main" id="{4180E01B-B1F4-437C-807D-1C930718E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D3F5E78D-7B12-079F-9437-631A821FF941}"/>
              </a:ext>
            </a:extLst>
          </p:cNvPr>
          <p:cNvSpPr>
            <a:spLocks noGrp="1"/>
          </p:cNvSpPr>
          <p:nvPr>
            <p:ph type="ctrTitle"/>
          </p:nvPr>
        </p:nvSpPr>
        <p:spPr>
          <a:xfrm>
            <a:off x="2558716" y="955309"/>
            <a:ext cx="7074568" cy="2898975"/>
          </a:xfrm>
        </p:spPr>
        <p:txBody>
          <a:bodyPr>
            <a:normAutofit fontScale="90000"/>
          </a:bodyPr>
          <a:lstStyle/>
          <a:p>
            <a:r>
              <a:rPr lang="en-US" sz="6600" dirty="0" err="1">
                <a:solidFill>
                  <a:srgbClr val="FFFFFF"/>
                </a:solidFill>
              </a:rPr>
              <a:t>Salario</a:t>
            </a:r>
            <a:r>
              <a:rPr lang="en-US" sz="6600" dirty="0">
                <a:solidFill>
                  <a:srgbClr val="FFFFFF"/>
                </a:solidFill>
              </a:rPr>
              <a:t> </a:t>
            </a:r>
            <a:r>
              <a:rPr lang="en-US" sz="6600" dirty="0" err="1">
                <a:solidFill>
                  <a:srgbClr val="FFFFFF"/>
                </a:solidFill>
              </a:rPr>
              <a:t>mínimo</a:t>
            </a:r>
            <a:r>
              <a:rPr lang="en-US" sz="6600" dirty="0">
                <a:solidFill>
                  <a:srgbClr val="FFFFFF"/>
                </a:solidFill>
              </a:rPr>
              <a:t>: </a:t>
            </a:r>
            <a:r>
              <a:rPr lang="en-US" sz="6600" dirty="0" err="1">
                <a:solidFill>
                  <a:srgbClr val="FFFFFF"/>
                </a:solidFill>
              </a:rPr>
              <a:t>una</a:t>
            </a:r>
            <a:r>
              <a:rPr lang="en-US" sz="6600" dirty="0">
                <a:solidFill>
                  <a:srgbClr val="FFFFFF"/>
                </a:solidFill>
              </a:rPr>
              <a:t> </a:t>
            </a:r>
            <a:r>
              <a:rPr lang="en-US" sz="6600" dirty="0" err="1">
                <a:solidFill>
                  <a:srgbClr val="FFFFFF"/>
                </a:solidFill>
              </a:rPr>
              <a:t>conquista</a:t>
            </a:r>
            <a:r>
              <a:rPr lang="en-US" sz="6600" dirty="0">
                <a:solidFill>
                  <a:srgbClr val="FFFFFF"/>
                </a:solidFill>
              </a:rPr>
              <a:t> de las </a:t>
            </a:r>
            <a:r>
              <a:rPr lang="en-US" sz="6600" dirty="0" err="1">
                <a:solidFill>
                  <a:srgbClr val="FFFFFF"/>
                </a:solidFill>
              </a:rPr>
              <a:t>trabajadoras</a:t>
            </a:r>
            <a:r>
              <a:rPr lang="en-US" sz="6600" dirty="0">
                <a:solidFill>
                  <a:srgbClr val="FFFFFF"/>
                </a:solidFill>
              </a:rPr>
              <a:t> del </a:t>
            </a:r>
            <a:r>
              <a:rPr lang="en-US" sz="6600" dirty="0" err="1">
                <a:solidFill>
                  <a:srgbClr val="FFFFFF"/>
                </a:solidFill>
              </a:rPr>
              <a:t>hogar</a:t>
            </a:r>
            <a:endParaRPr lang="en-US" sz="6600" dirty="0">
              <a:solidFill>
                <a:srgbClr val="FFFFFF"/>
              </a:solidFill>
            </a:endParaRPr>
          </a:p>
        </p:txBody>
      </p:sp>
      <p:sp>
        <p:nvSpPr>
          <p:cNvPr id="3" name="Subtítulo 2">
            <a:extLst>
              <a:ext uri="{FF2B5EF4-FFF2-40B4-BE49-F238E27FC236}">
                <a16:creationId xmlns:a16="http://schemas.microsoft.com/office/drawing/2014/main" id="{9DF1E8A4-4A7F-66CA-AB78-AE224387C9B9}"/>
              </a:ext>
            </a:extLst>
          </p:cNvPr>
          <p:cNvSpPr>
            <a:spLocks noGrp="1"/>
          </p:cNvSpPr>
          <p:nvPr>
            <p:ph type="subTitle" idx="1"/>
          </p:nvPr>
        </p:nvSpPr>
        <p:spPr>
          <a:xfrm>
            <a:off x="2634916" y="4533813"/>
            <a:ext cx="6930189" cy="938463"/>
          </a:xfrm>
        </p:spPr>
        <p:txBody>
          <a:bodyPr>
            <a:normAutofit/>
          </a:bodyPr>
          <a:lstStyle/>
          <a:p>
            <a:r>
              <a:rPr lang="en-US" dirty="0">
                <a:solidFill>
                  <a:srgbClr val="FFFFFF"/>
                </a:solidFill>
              </a:rPr>
              <a:t>Maria </a:t>
            </a:r>
            <a:r>
              <a:rPr lang="en-US">
                <a:solidFill>
                  <a:srgbClr val="FFFFFF"/>
                </a:solidFill>
              </a:rPr>
              <a:t>Elena Valenzuela</a:t>
            </a:r>
          </a:p>
        </p:txBody>
      </p:sp>
      <p:sp>
        <p:nvSpPr>
          <p:cNvPr id="12" name="sketch line">
            <a:extLst>
              <a:ext uri="{FF2B5EF4-FFF2-40B4-BE49-F238E27FC236}">
                <a16:creationId xmlns:a16="http://schemas.microsoft.com/office/drawing/2014/main" id="{41F77738-2AF0-4750-A0C7-F97C2C1759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75776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4">
            <a:extLst>
              <a:ext uri="{FF2B5EF4-FFF2-40B4-BE49-F238E27FC236}">
                <a16:creationId xmlns:a16="http://schemas.microsoft.com/office/drawing/2014/main" id="{634488B3-A98A-4FFA-8D51-C75C91984943}"/>
              </a:ext>
            </a:extLst>
          </p:cNvPr>
          <p:cNvGraphicFramePr>
            <a:graphicFrameLocks/>
          </p:cNvGraphicFramePr>
          <p:nvPr>
            <p:extLst>
              <p:ext uri="{D42A27DB-BD31-4B8C-83A1-F6EECF244321}">
                <p14:modId xmlns:p14="http://schemas.microsoft.com/office/powerpoint/2010/main" val="1372393705"/>
              </p:ext>
            </p:extLst>
          </p:nvPr>
        </p:nvGraphicFramePr>
        <p:xfrm>
          <a:off x="990600" y="2026863"/>
          <a:ext cx="10134604" cy="2743894"/>
        </p:xfrm>
        <a:graphic>
          <a:graphicData uri="http://schemas.openxmlformats.org/drawingml/2006/table">
            <a:tbl>
              <a:tblPr firstRow="1" bandRow="1">
                <a:tableStyleId>{5C22544A-7EE6-4342-B048-85BDC9FD1C3A}</a:tableStyleId>
              </a:tblPr>
              <a:tblGrid>
                <a:gridCol w="1191329">
                  <a:extLst>
                    <a:ext uri="{9D8B030D-6E8A-4147-A177-3AD203B41FA5}">
                      <a16:colId xmlns:a16="http://schemas.microsoft.com/office/drawing/2014/main" val="3010339689"/>
                    </a:ext>
                  </a:extLst>
                </a:gridCol>
                <a:gridCol w="1419141">
                  <a:extLst>
                    <a:ext uri="{9D8B030D-6E8A-4147-A177-3AD203B41FA5}">
                      <a16:colId xmlns:a16="http://schemas.microsoft.com/office/drawing/2014/main" val="4144819442"/>
                    </a:ext>
                  </a:extLst>
                </a:gridCol>
                <a:gridCol w="1038749">
                  <a:extLst>
                    <a:ext uri="{9D8B030D-6E8A-4147-A177-3AD203B41FA5}">
                      <a16:colId xmlns:a16="http://schemas.microsoft.com/office/drawing/2014/main" val="1464910735"/>
                    </a:ext>
                  </a:extLst>
                </a:gridCol>
                <a:gridCol w="2043357">
                  <a:extLst>
                    <a:ext uri="{9D8B030D-6E8A-4147-A177-3AD203B41FA5}">
                      <a16:colId xmlns:a16="http://schemas.microsoft.com/office/drawing/2014/main" val="3197747359"/>
                    </a:ext>
                  </a:extLst>
                </a:gridCol>
                <a:gridCol w="1226075">
                  <a:extLst>
                    <a:ext uri="{9D8B030D-6E8A-4147-A177-3AD203B41FA5}">
                      <a16:colId xmlns:a16="http://schemas.microsoft.com/office/drawing/2014/main" val="1117382912"/>
                    </a:ext>
                  </a:extLst>
                </a:gridCol>
                <a:gridCol w="2461817">
                  <a:extLst>
                    <a:ext uri="{9D8B030D-6E8A-4147-A177-3AD203B41FA5}">
                      <a16:colId xmlns:a16="http://schemas.microsoft.com/office/drawing/2014/main" val="4129936315"/>
                    </a:ext>
                  </a:extLst>
                </a:gridCol>
                <a:gridCol w="754136">
                  <a:extLst>
                    <a:ext uri="{9D8B030D-6E8A-4147-A177-3AD203B41FA5}">
                      <a16:colId xmlns:a16="http://schemas.microsoft.com/office/drawing/2014/main" val="2015739841"/>
                    </a:ext>
                  </a:extLst>
                </a:gridCol>
              </a:tblGrid>
              <a:tr h="585906">
                <a:tc>
                  <a:txBody>
                    <a:bodyPr/>
                    <a:lstStyle/>
                    <a:p>
                      <a:endParaRPr lang="es-CL" sz="1500"/>
                    </a:p>
                  </a:txBody>
                  <a:tcPr marL="87016" marR="87016" marT="43508" marB="435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500"/>
                        <a:t>ARGENTINA</a:t>
                      </a:r>
                    </a:p>
                    <a:p>
                      <a:endParaRPr lang="es-CL" sz="1500"/>
                    </a:p>
                  </a:txBody>
                  <a:tcPr marL="87016" marR="87016" marT="43508" marB="435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500"/>
                        <a:t>BRASIL</a:t>
                      </a:r>
                    </a:p>
                    <a:p>
                      <a:endParaRPr lang="es-CL" sz="1500"/>
                    </a:p>
                  </a:txBody>
                  <a:tcPr marL="87016" marR="87016" marT="43508" marB="435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500"/>
                        <a:t>CHILE</a:t>
                      </a:r>
                    </a:p>
                    <a:p>
                      <a:endParaRPr lang="es-CL" sz="1500"/>
                    </a:p>
                  </a:txBody>
                  <a:tcPr marL="87016" marR="87016" marT="43508" marB="435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a:t>PERÚ</a:t>
                      </a:r>
                      <a:endParaRPr lang="es-CL" sz="1500"/>
                    </a:p>
                    <a:p>
                      <a:endParaRPr lang="es-CL" sz="1500"/>
                    </a:p>
                  </a:txBody>
                  <a:tcPr marL="87016" marR="87016" marT="43508" marB="4350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500"/>
                        <a:t>URUGUAY</a:t>
                      </a:r>
                    </a:p>
                    <a:p>
                      <a:endParaRPr lang="es-CL" sz="1500"/>
                    </a:p>
                  </a:txBody>
                  <a:tcPr marL="87016" marR="87016" marT="43508" marB="43508"/>
                </a:tc>
                <a:tc>
                  <a:txBody>
                    <a:bodyPr/>
                    <a:lstStyle/>
                    <a:p>
                      <a:endParaRPr lang="es-CL" sz="1500"/>
                    </a:p>
                  </a:txBody>
                  <a:tcPr marL="87016" marR="87016" marT="43508" marB="43508"/>
                </a:tc>
                <a:extLst>
                  <a:ext uri="{0D108BD9-81ED-4DB2-BD59-A6C34878D82A}">
                    <a16:rowId xmlns:a16="http://schemas.microsoft.com/office/drawing/2014/main" val="4292392971"/>
                  </a:ext>
                </a:extLst>
              </a:tr>
              <a:tr h="1253025">
                <a:tc>
                  <a:txBody>
                    <a:bodyPr/>
                    <a:lstStyle/>
                    <a:p>
                      <a:pPr algn="l"/>
                      <a:r>
                        <a:rPr lang="es-ES_tradnl" sz="1100">
                          <a:effectLst/>
                          <a:latin typeface="+mn-lt"/>
                          <a:ea typeface="Times New Roman" panose="02020603050405020304" pitchFamily="18" charset="0"/>
                          <a:cs typeface="Calibri" panose="020F0502020204030204" pitchFamily="34" charset="0"/>
                        </a:rPr>
                        <a:t> Aguinaldo, 13er salario, bonos</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13er salario (aguinaldo), al igual que resto trabajadores y trabajadoras </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13er salario (aguinaldo), al igual que resto trabajadores y trabajadoras</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No contemplados en la Ley (no para TDR ni resto  trabajadores y trabajadoras)</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13er salario pagado en dos cuotas (julio y diciembre) igual que resto  trabajadores y trabajadoras </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13er salario (aguinaldo), al igual que resto  trabajadores y trabajadoras Por convenio colectivo, se calcula 1,15 respecto a salario líquido mensual.</a:t>
                      </a:r>
                      <a:endParaRPr lang="es-CL" sz="1100">
                        <a:effectLst/>
                        <a:latin typeface="+mn-lt"/>
                        <a:ea typeface="Times New Roman" panose="02020603050405020304" pitchFamily="18" charset="0"/>
                        <a:cs typeface="Times New Roman" panose="02020603050405020304" pitchFamily="18" charset="0"/>
                      </a:endParaRPr>
                    </a:p>
                    <a:p>
                      <a:pPr algn="l"/>
                      <a:r>
                        <a:rPr lang="es-ES_tradnl" sz="1100">
                          <a:effectLst/>
                          <a:latin typeface="+mn-lt"/>
                          <a:ea typeface="Times New Roman" panose="02020603050405020304" pitchFamily="18" charset="0"/>
                          <a:cs typeface="Calibri" panose="020F0502020204030204" pitchFamily="34" charset="0"/>
                        </a:rPr>
                        <a:t>Bono por “presentismo” acordasdo en negociación colectiva</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endParaRPr lang="es-CL" sz="1100">
                        <a:latin typeface="+mn-lt"/>
                      </a:endParaRPr>
                    </a:p>
                  </a:txBody>
                  <a:tcPr marL="87016" marR="87016" marT="43508" marB="43508"/>
                </a:tc>
                <a:extLst>
                  <a:ext uri="{0D108BD9-81ED-4DB2-BD59-A6C34878D82A}">
                    <a16:rowId xmlns:a16="http://schemas.microsoft.com/office/drawing/2014/main" val="954918508"/>
                  </a:ext>
                </a:extLst>
              </a:tr>
              <a:tr h="904963">
                <a:tc>
                  <a:txBody>
                    <a:bodyPr/>
                    <a:lstStyle/>
                    <a:p>
                      <a:pPr algn="l"/>
                      <a:r>
                        <a:rPr lang="es-ES_tradnl" sz="1100">
                          <a:effectLst/>
                          <a:latin typeface="+mn-lt"/>
                          <a:ea typeface="Times New Roman" panose="02020603050405020304" pitchFamily="18" charset="0"/>
                          <a:cs typeface="Calibri" panose="020F0502020204030204" pitchFamily="34" charset="0"/>
                        </a:rPr>
                        <a:t>Pago horas extraordinarias</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 </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Incremento de 50% </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Equiparada con el resto de asalariados/as</a:t>
                      </a:r>
                      <a:endParaRPr lang="es-CL" sz="1100">
                        <a:effectLst/>
                        <a:latin typeface="+mn-lt"/>
                        <a:ea typeface="Times New Roman" panose="02020603050405020304" pitchFamily="18" charset="0"/>
                        <a:cs typeface="Times New Roman" panose="02020603050405020304" pitchFamily="18" charset="0"/>
                      </a:endParaRPr>
                    </a:p>
                    <a:p>
                      <a:pPr algn="l"/>
                      <a:r>
                        <a:rPr lang="es-ES_tradnl" sz="1100">
                          <a:effectLst/>
                          <a:latin typeface="+mn-lt"/>
                          <a:ea typeface="Times New Roman" panose="02020603050405020304" pitchFamily="18" charset="0"/>
                          <a:cs typeface="Calibri" panose="020F0502020204030204" pitchFamily="34" charset="0"/>
                        </a:rPr>
                        <a:t>50% adicional días de semana, 100% adicional en feriados</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Equiparada con el resto de  trabajadores y trabajadoras </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pPr algn="l"/>
                      <a:r>
                        <a:rPr lang="es-ES_tradnl" sz="1100">
                          <a:effectLst/>
                          <a:latin typeface="+mn-lt"/>
                          <a:ea typeface="Times New Roman" panose="02020603050405020304" pitchFamily="18" charset="0"/>
                          <a:cs typeface="Calibri" panose="020F0502020204030204" pitchFamily="34" charset="0"/>
                        </a:rPr>
                        <a:t>Equiparada con el resto de  trabajadores y trabajadoras 100% adicional  días de semana, 150% adicional en feriados</a:t>
                      </a:r>
                      <a:endParaRPr lang="es-CL" sz="1100">
                        <a:effectLst/>
                        <a:latin typeface="+mn-lt"/>
                        <a:ea typeface="Times New Roman" panose="02020603050405020304" pitchFamily="18" charset="0"/>
                        <a:cs typeface="Times New Roman" panose="02020603050405020304" pitchFamily="18" charset="0"/>
                      </a:endParaRPr>
                    </a:p>
                  </a:txBody>
                  <a:tcPr marL="65262" marR="65262" marT="0" marB="0"/>
                </a:tc>
                <a:tc>
                  <a:txBody>
                    <a:bodyPr/>
                    <a:lstStyle/>
                    <a:p>
                      <a:endParaRPr lang="es-CL" sz="1100">
                        <a:latin typeface="+mn-lt"/>
                      </a:endParaRPr>
                    </a:p>
                  </a:txBody>
                  <a:tcPr marL="87016" marR="87016" marT="43508" marB="43508"/>
                </a:tc>
                <a:extLst>
                  <a:ext uri="{0D108BD9-81ED-4DB2-BD59-A6C34878D82A}">
                    <a16:rowId xmlns:a16="http://schemas.microsoft.com/office/drawing/2014/main" val="2653818139"/>
                  </a:ext>
                </a:extLst>
              </a:tr>
            </a:tbl>
          </a:graphicData>
        </a:graphic>
      </p:graphicFrame>
    </p:spTree>
    <p:extLst>
      <p:ext uri="{BB962C8B-B14F-4D97-AF65-F5344CB8AC3E}">
        <p14:creationId xmlns:p14="http://schemas.microsoft.com/office/powerpoint/2010/main" val="342095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06213AF-0336-D8A4-70EE-867B01D09C0E}"/>
              </a:ext>
            </a:extLst>
          </p:cNvPr>
          <p:cNvSpPr>
            <a:spLocks noGrp="1"/>
          </p:cNvSpPr>
          <p:nvPr>
            <p:ph type="title"/>
          </p:nvPr>
        </p:nvSpPr>
        <p:spPr>
          <a:xfrm>
            <a:off x="838200" y="365125"/>
            <a:ext cx="10515600" cy="1325563"/>
          </a:xfrm>
        </p:spPr>
        <p:txBody>
          <a:bodyPr>
            <a:normAutofit/>
          </a:bodyPr>
          <a:lstStyle/>
          <a:p>
            <a:r>
              <a:rPr lang="en-US" sz="5000"/>
              <a:t>Por qué establecer salario minimo (SM)</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8C4E0AFF-394F-E025-7383-669F7D5D2444}"/>
              </a:ext>
            </a:extLst>
          </p:cNvPr>
          <p:cNvSpPr>
            <a:spLocks noGrp="1"/>
          </p:cNvSpPr>
          <p:nvPr>
            <p:ph idx="1"/>
          </p:nvPr>
        </p:nvSpPr>
        <p:spPr>
          <a:xfrm>
            <a:off x="838200" y="1929384"/>
            <a:ext cx="10515600" cy="4251960"/>
          </a:xfrm>
        </p:spPr>
        <p:txBody>
          <a:bodyPr>
            <a:normAutofit/>
          </a:bodyPr>
          <a:lstStyle/>
          <a:p>
            <a:r>
              <a:rPr lang="es-CL" sz="2200"/>
              <a:t>Proteger a los trabajadores/as contra el pago de remuneraciones indebidamente bajas y garantizar que todos se beneficien de una justa distribución de los frutos del progreso.</a:t>
            </a:r>
          </a:p>
          <a:p>
            <a:r>
              <a:rPr lang="es-CL" sz="2200"/>
              <a:t>Factores a considerar:</a:t>
            </a:r>
          </a:p>
          <a:p>
            <a:pPr lvl="1"/>
            <a:r>
              <a:rPr lang="en-US" sz="2200"/>
              <a:t>Poder adquisitivo del SM</a:t>
            </a:r>
          </a:p>
          <a:p>
            <a:pPr lvl="1"/>
            <a:r>
              <a:rPr lang="en-US" sz="2200"/>
              <a:t>Competitividad del SM</a:t>
            </a:r>
          </a:p>
          <a:p>
            <a:r>
              <a:rPr lang="es-CL" sz="2200"/>
              <a:t>Los sistemas de salarios mínimos no deberían ser considerados o utilizados de forma aislada, sino que deberían diseñarse de tal forma que actúen como complemento y refuerzo de otras políticas sociales y de empleo. </a:t>
            </a:r>
          </a:p>
          <a:p>
            <a:pPr lvl="1"/>
            <a:r>
              <a:rPr lang="en-US" sz="2200"/>
              <a:t>SM como instrumento redistributivo</a:t>
            </a:r>
          </a:p>
          <a:p>
            <a:pPr lvl="1"/>
            <a:r>
              <a:rPr lang="en-US" sz="2200"/>
              <a:t>SM como instrumento de estabilización o ajuste</a:t>
            </a:r>
          </a:p>
          <a:p>
            <a:endParaRPr lang="en-US" sz="2200"/>
          </a:p>
        </p:txBody>
      </p:sp>
    </p:spTree>
    <p:extLst>
      <p:ext uri="{BB962C8B-B14F-4D97-AF65-F5344CB8AC3E}">
        <p14:creationId xmlns:p14="http://schemas.microsoft.com/office/powerpoint/2010/main" val="349748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C5D0769-9254-0A71-5B05-78CA676DBA84}"/>
              </a:ext>
            </a:extLst>
          </p:cNvPr>
          <p:cNvSpPr>
            <a:spLocks noGrp="1"/>
          </p:cNvSpPr>
          <p:nvPr>
            <p:ph type="title"/>
          </p:nvPr>
        </p:nvSpPr>
        <p:spPr>
          <a:xfrm>
            <a:off x="838200" y="365125"/>
            <a:ext cx="10515600" cy="1325563"/>
          </a:xfrm>
        </p:spPr>
        <p:txBody>
          <a:bodyPr>
            <a:normAutofit/>
          </a:bodyPr>
          <a:lstStyle/>
          <a:p>
            <a:r>
              <a:rPr lang="en-US" sz="5400"/>
              <a:t>El salario mínimo en el siglo XX y XXI</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D731C0D-174D-C68B-B992-1DCC47D75850}"/>
              </a:ext>
            </a:extLst>
          </p:cNvPr>
          <p:cNvSpPr>
            <a:spLocks noGrp="1"/>
          </p:cNvSpPr>
          <p:nvPr>
            <p:ph idx="1"/>
          </p:nvPr>
        </p:nvSpPr>
        <p:spPr>
          <a:xfrm>
            <a:off x="838200" y="1929384"/>
            <a:ext cx="10515600" cy="4251960"/>
          </a:xfrm>
        </p:spPr>
        <p:txBody>
          <a:bodyPr>
            <a:normAutofit/>
          </a:bodyPr>
          <a:lstStyle/>
          <a:p>
            <a:r>
              <a:rPr lang="es-CL" sz="2200"/>
              <a:t>Inicialmente, el ámbito de aplicación de los salarios mínimos abarcaba un número relativamente escaso de categorías de trabajadores, y su objeto era proteger a las personas que se consideraban especialmente vulnerables. Nueva Zelandia fue el primer país que instauró un salario mínimo, en 1894</a:t>
            </a:r>
          </a:p>
          <a:p>
            <a:r>
              <a:rPr lang="es-CL" sz="2200"/>
              <a:t>Primer convenio de la OIT sobre SM en 1928</a:t>
            </a:r>
          </a:p>
          <a:p>
            <a:r>
              <a:rPr lang="es-CL" sz="2200"/>
              <a:t>En AL se empezaron a establecer políticas de salario mínimo en la primera mitad del siglo XX. La mayoría de los países legisló al respecto en la segunda mitad del siglo XX</a:t>
            </a:r>
          </a:p>
          <a:p>
            <a:r>
              <a:rPr lang="es-CL" sz="2200"/>
              <a:t>Hasta hace poco tiempo las TDH estaban excluidas del derecho a salario mínimo, o se asignaba un salario mínimo inferior en la mayoría de los países de la región. Esto se ha ido revirtiendo.</a:t>
            </a:r>
          </a:p>
          <a:p>
            <a:endParaRPr lang="en-US" sz="2200"/>
          </a:p>
        </p:txBody>
      </p:sp>
    </p:spTree>
    <p:extLst>
      <p:ext uri="{BB962C8B-B14F-4D97-AF65-F5344CB8AC3E}">
        <p14:creationId xmlns:p14="http://schemas.microsoft.com/office/powerpoint/2010/main" val="2656457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ítulo 1">
            <a:extLst>
              <a:ext uri="{FF2B5EF4-FFF2-40B4-BE49-F238E27FC236}">
                <a16:creationId xmlns:a16="http://schemas.microsoft.com/office/drawing/2014/main" id="{FB4B50F4-78BF-FB3F-740B-D52F43675257}"/>
              </a:ext>
            </a:extLst>
          </p:cNvPr>
          <p:cNvSpPr>
            <a:spLocks noGrp="1"/>
          </p:cNvSpPr>
          <p:nvPr>
            <p:ph type="title"/>
          </p:nvPr>
        </p:nvSpPr>
        <p:spPr>
          <a:xfrm>
            <a:off x="841246" y="673770"/>
            <a:ext cx="3644489" cy="2414488"/>
          </a:xfrm>
        </p:spPr>
        <p:txBody>
          <a:bodyPr anchor="t">
            <a:normAutofit/>
          </a:bodyPr>
          <a:lstStyle/>
          <a:p>
            <a:r>
              <a:rPr lang="en-US" sz="4200">
                <a:solidFill>
                  <a:srgbClr val="FFFFFF"/>
                </a:solidFill>
              </a:rPr>
              <a:t>¿Salario mínimo nacional o por categorías o sectores? </a:t>
            </a:r>
          </a:p>
        </p:txBody>
      </p:sp>
      <p:sp>
        <p:nvSpPr>
          <p:cNvPr id="3" name="Marcador de contenido 2">
            <a:extLst>
              <a:ext uri="{FF2B5EF4-FFF2-40B4-BE49-F238E27FC236}">
                <a16:creationId xmlns:a16="http://schemas.microsoft.com/office/drawing/2014/main" id="{23D3815C-C0C7-9126-DEB6-B3BE235557F6}"/>
              </a:ext>
            </a:extLst>
          </p:cNvPr>
          <p:cNvSpPr>
            <a:spLocks noGrp="1"/>
          </p:cNvSpPr>
          <p:nvPr>
            <p:ph idx="1"/>
          </p:nvPr>
        </p:nvSpPr>
        <p:spPr>
          <a:xfrm>
            <a:off x="6095999" y="882315"/>
            <a:ext cx="5254754" cy="5294647"/>
          </a:xfrm>
        </p:spPr>
        <p:txBody>
          <a:bodyPr>
            <a:normAutofit/>
          </a:bodyPr>
          <a:lstStyle/>
          <a:p>
            <a:endParaRPr lang="en-US" sz="2200" dirty="0"/>
          </a:p>
          <a:p>
            <a:r>
              <a:rPr lang="es-CL" sz="2200" dirty="0"/>
              <a:t>Los salarios mínimos nacionales:  aplicables a todos los trabajadores/as de un país se basan en la idea de que cada trabajador/a tiene los mismos derechos a la misma protección del salario. </a:t>
            </a:r>
          </a:p>
          <a:p>
            <a:r>
              <a:rPr lang="es-CL" sz="2200" dirty="0"/>
              <a:t>Dado que el costo de los bienes y servicios puede variar entre regiones de un mismo país, algunos países establecen diferencias regionales.  </a:t>
            </a:r>
          </a:p>
          <a:p>
            <a:r>
              <a:rPr lang="es-CL" sz="2200" dirty="0"/>
              <a:t>La mayoría de los países de América Latina tienen un régimen de salario mínimo único.</a:t>
            </a:r>
          </a:p>
        </p:txBody>
      </p:sp>
    </p:spTree>
    <p:extLst>
      <p:ext uri="{BB962C8B-B14F-4D97-AF65-F5344CB8AC3E}">
        <p14:creationId xmlns:p14="http://schemas.microsoft.com/office/powerpoint/2010/main" val="300006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ítulo 1">
            <a:extLst>
              <a:ext uri="{FF2B5EF4-FFF2-40B4-BE49-F238E27FC236}">
                <a16:creationId xmlns:a16="http://schemas.microsoft.com/office/drawing/2014/main" id="{1E4AE0B6-2ED3-181D-CB56-FFE97E0F2019}"/>
              </a:ext>
            </a:extLst>
          </p:cNvPr>
          <p:cNvSpPr>
            <a:spLocks noGrp="1"/>
          </p:cNvSpPr>
          <p:nvPr>
            <p:ph type="title"/>
          </p:nvPr>
        </p:nvSpPr>
        <p:spPr>
          <a:xfrm>
            <a:off x="841246" y="673770"/>
            <a:ext cx="3644489" cy="2414488"/>
          </a:xfrm>
        </p:spPr>
        <p:txBody>
          <a:bodyPr anchor="t">
            <a:normAutofit/>
          </a:bodyPr>
          <a:lstStyle/>
          <a:p>
            <a:r>
              <a:rPr lang="en-US" sz="4200">
                <a:solidFill>
                  <a:srgbClr val="FFFFFF"/>
                </a:solidFill>
              </a:rPr>
              <a:t>¿Salario mínimo nacional o por categorías o sectores? </a:t>
            </a:r>
          </a:p>
        </p:txBody>
      </p:sp>
      <p:sp>
        <p:nvSpPr>
          <p:cNvPr id="3" name="Marcador de contenido 2">
            <a:extLst>
              <a:ext uri="{FF2B5EF4-FFF2-40B4-BE49-F238E27FC236}">
                <a16:creationId xmlns:a16="http://schemas.microsoft.com/office/drawing/2014/main" id="{9E5B9C6C-6AB2-830A-1358-813603A95DA4}"/>
              </a:ext>
            </a:extLst>
          </p:cNvPr>
          <p:cNvSpPr>
            <a:spLocks noGrp="1"/>
          </p:cNvSpPr>
          <p:nvPr>
            <p:ph idx="1"/>
          </p:nvPr>
        </p:nvSpPr>
        <p:spPr>
          <a:xfrm>
            <a:off x="6095999" y="882315"/>
            <a:ext cx="5254754" cy="5294647"/>
          </a:xfrm>
        </p:spPr>
        <p:txBody>
          <a:bodyPr>
            <a:normAutofit/>
          </a:bodyPr>
          <a:lstStyle/>
          <a:p>
            <a:r>
              <a:rPr lang="en-US" sz="2200"/>
              <a:t>Regímenes de salarios mínimos sectoriales determinados centralmente (no por negociación colectiva):</a:t>
            </a:r>
          </a:p>
          <a:p>
            <a:pPr lvl="1"/>
            <a:r>
              <a:rPr lang="en-US" sz="2200"/>
              <a:t>por sector de actividad, ocupación o tamaño de empresa : más   complejos, reqieren más capacidad institucional.</a:t>
            </a:r>
          </a:p>
          <a:p>
            <a:pPr marL="457200" lvl="1" indent="0">
              <a:buNone/>
            </a:pPr>
            <a:endParaRPr lang="en-US" sz="2200"/>
          </a:p>
          <a:p>
            <a:pPr marL="0" indent="0">
              <a:buNone/>
            </a:pPr>
            <a:r>
              <a:rPr lang="es-CL" sz="2200" i="1">
                <a:highlight>
                  <a:srgbClr val="FFFF00"/>
                </a:highlight>
              </a:rPr>
              <a:t>Cuando los salarios mínimos son fijados por sector o categoría profesional es necesario vigilar el cumplimiento del principio de igualdad de remuneración por trabajo de igual valor.  Puede haber discriminación, cuando los salarios mínimos son sistemáticamente inferiores en los sectores donde predomina el empleo  femenino</a:t>
            </a:r>
            <a:endParaRPr lang="en-US" sz="2200" i="1">
              <a:highlight>
                <a:srgbClr val="FFFF00"/>
              </a:highlight>
            </a:endParaRPr>
          </a:p>
          <a:p>
            <a:endParaRPr lang="en-US" sz="2200"/>
          </a:p>
        </p:txBody>
      </p:sp>
    </p:spTree>
    <p:extLst>
      <p:ext uri="{BB962C8B-B14F-4D97-AF65-F5344CB8AC3E}">
        <p14:creationId xmlns:p14="http://schemas.microsoft.com/office/powerpoint/2010/main" val="264530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8A1173A6-68CB-BC00-C665-D3FEA9105557}"/>
              </a:ext>
            </a:extLst>
          </p:cNvPr>
          <p:cNvSpPr>
            <a:spLocks noGrp="1"/>
          </p:cNvSpPr>
          <p:nvPr>
            <p:ph type="title"/>
          </p:nvPr>
        </p:nvSpPr>
        <p:spPr>
          <a:xfrm>
            <a:off x="838200" y="401221"/>
            <a:ext cx="10515600" cy="1348065"/>
          </a:xfrm>
        </p:spPr>
        <p:txBody>
          <a:bodyPr>
            <a:normAutofit/>
          </a:bodyPr>
          <a:lstStyle/>
          <a:p>
            <a:r>
              <a:rPr lang="en-US" sz="5400">
                <a:solidFill>
                  <a:srgbClr val="FFFFFF"/>
                </a:solidFill>
              </a:rPr>
              <a:t>Concepto y fijación de salario mínimo</a:t>
            </a:r>
          </a:p>
        </p:txBody>
      </p:sp>
      <p:sp>
        <p:nvSpPr>
          <p:cNvPr id="3" name="Marcador de contenido 2">
            <a:extLst>
              <a:ext uri="{FF2B5EF4-FFF2-40B4-BE49-F238E27FC236}">
                <a16:creationId xmlns:a16="http://schemas.microsoft.com/office/drawing/2014/main" id="{3EC80196-53CE-0E90-4D09-08F035348F19}"/>
              </a:ext>
            </a:extLst>
          </p:cNvPr>
          <p:cNvSpPr>
            <a:spLocks noGrp="1"/>
          </p:cNvSpPr>
          <p:nvPr>
            <p:ph idx="1"/>
          </p:nvPr>
        </p:nvSpPr>
        <p:spPr>
          <a:xfrm>
            <a:off x="838200" y="2586789"/>
            <a:ext cx="10515600" cy="3590174"/>
          </a:xfrm>
        </p:spPr>
        <p:txBody>
          <a:bodyPr>
            <a:normAutofit/>
          </a:bodyPr>
          <a:lstStyle/>
          <a:p>
            <a:r>
              <a:rPr lang="en-US" sz="2000"/>
              <a:t>Concepto:</a:t>
            </a:r>
          </a:p>
          <a:p>
            <a:r>
              <a:rPr lang="en-US" sz="2000"/>
              <a:t>Pago en </a:t>
            </a:r>
          </a:p>
          <a:p>
            <a:pPr lvl="1"/>
            <a:r>
              <a:rPr lang="en-US" sz="2000"/>
              <a:t>Dinero</a:t>
            </a:r>
          </a:p>
          <a:p>
            <a:pPr lvl="1"/>
            <a:r>
              <a:rPr lang="en-US" sz="2000"/>
              <a:t>Especies</a:t>
            </a:r>
          </a:p>
          <a:p>
            <a:pPr lvl="1"/>
            <a:r>
              <a:rPr lang="en-US" sz="2000"/>
              <a:t>Bonos y aguinaldos</a:t>
            </a:r>
          </a:p>
          <a:p>
            <a:r>
              <a:rPr lang="es-CL" sz="2000"/>
              <a:t>Fijación:</a:t>
            </a:r>
          </a:p>
          <a:p>
            <a:pPr lvl="1"/>
            <a:r>
              <a:rPr lang="es-CL" sz="2000"/>
              <a:t>Celebración de consultas y participación directa de los interlocutores sociales </a:t>
            </a:r>
          </a:p>
          <a:p>
            <a:pPr lvl="1"/>
            <a:r>
              <a:rPr lang="es-CL" sz="2000"/>
              <a:t> Fijación de salarios mínimos mediante la negociación colectiva </a:t>
            </a:r>
          </a:p>
          <a:p>
            <a:pPr lvl="1"/>
            <a:r>
              <a:rPr lang="es-CL" sz="2000"/>
              <a:t>Salarios mínimos fijados por ley </a:t>
            </a:r>
          </a:p>
          <a:p>
            <a:pPr lvl="1"/>
            <a:r>
              <a:rPr lang="es-CL" sz="2000"/>
              <a:t>Expertos independientes y oficinas de estadística</a:t>
            </a:r>
            <a:endParaRPr lang="en-US" sz="2000"/>
          </a:p>
        </p:txBody>
      </p:sp>
    </p:spTree>
    <p:extLst>
      <p:ext uri="{BB962C8B-B14F-4D97-AF65-F5344CB8AC3E}">
        <p14:creationId xmlns:p14="http://schemas.microsoft.com/office/powerpoint/2010/main" val="2900614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6B0BDB-BB6B-4C1B-B151-8A958DEEC18F}"/>
              </a:ext>
            </a:extLst>
          </p:cNvPr>
          <p:cNvSpPr/>
          <p:nvPr/>
        </p:nvSpPr>
        <p:spPr>
          <a:xfrm>
            <a:off x="669084" y="179657"/>
            <a:ext cx="10853832" cy="461665"/>
          </a:xfrm>
          <a:prstGeom prst="rect">
            <a:avLst/>
          </a:prstGeom>
        </p:spPr>
        <p:txBody>
          <a:bodyPr wrap="square">
            <a:spAutoFit/>
          </a:bodyPr>
          <a:lstStyle/>
          <a:p>
            <a:pPr algn="ctr"/>
            <a:r>
              <a:rPr lang="es-ES" sz="2400" b="1" dirty="0">
                <a:solidFill>
                  <a:srgbClr val="303186"/>
                </a:solidFill>
                <a:latin typeface="+mj-lt"/>
                <a:ea typeface="+mj-ea"/>
                <a:cs typeface="+mj-cs"/>
              </a:rPr>
              <a:t>América Latina: Regímenes de salario mínimo para trabajadoras del hogar</a:t>
            </a:r>
            <a:endParaRPr lang="es-ES_tradnl" sz="2400" b="1" dirty="0">
              <a:solidFill>
                <a:srgbClr val="303186"/>
              </a:solidFill>
              <a:latin typeface="+mj-lt"/>
              <a:ea typeface="+mj-ea"/>
              <a:cs typeface="+mj-cs"/>
            </a:endParaRPr>
          </a:p>
        </p:txBody>
      </p:sp>
      <p:graphicFrame>
        <p:nvGraphicFramePr>
          <p:cNvPr id="5" name="Table 4">
            <a:extLst>
              <a:ext uri="{FF2B5EF4-FFF2-40B4-BE49-F238E27FC236}">
                <a16:creationId xmlns:a16="http://schemas.microsoft.com/office/drawing/2014/main" id="{03817805-9ED0-4121-BF9B-E244A4BF5785}"/>
              </a:ext>
            </a:extLst>
          </p:cNvPr>
          <p:cNvGraphicFramePr>
            <a:graphicFrameLocks/>
          </p:cNvGraphicFramePr>
          <p:nvPr>
            <p:extLst>
              <p:ext uri="{D42A27DB-BD31-4B8C-83A1-F6EECF244321}">
                <p14:modId xmlns:p14="http://schemas.microsoft.com/office/powerpoint/2010/main" val="507407172"/>
              </p:ext>
            </p:extLst>
          </p:nvPr>
        </p:nvGraphicFramePr>
        <p:xfrm>
          <a:off x="302178" y="1062501"/>
          <a:ext cx="11587644" cy="5204964"/>
        </p:xfrm>
        <a:graphic>
          <a:graphicData uri="http://schemas.openxmlformats.org/drawingml/2006/table">
            <a:tbl>
              <a:tblPr firstRow="1" bandRow="1">
                <a:tableStyleId>{5C22544A-7EE6-4342-B048-85BDC9FD1C3A}</a:tableStyleId>
              </a:tblPr>
              <a:tblGrid>
                <a:gridCol w="1069308">
                  <a:extLst>
                    <a:ext uri="{9D8B030D-6E8A-4147-A177-3AD203B41FA5}">
                      <a16:colId xmlns:a16="http://schemas.microsoft.com/office/drawing/2014/main" val="3010339689"/>
                    </a:ext>
                  </a:extLst>
                </a:gridCol>
                <a:gridCol w="1531613">
                  <a:extLst>
                    <a:ext uri="{9D8B030D-6E8A-4147-A177-3AD203B41FA5}">
                      <a16:colId xmlns:a16="http://schemas.microsoft.com/office/drawing/2014/main" val="1464910735"/>
                    </a:ext>
                  </a:extLst>
                </a:gridCol>
                <a:gridCol w="1718328">
                  <a:extLst>
                    <a:ext uri="{9D8B030D-6E8A-4147-A177-3AD203B41FA5}">
                      <a16:colId xmlns:a16="http://schemas.microsoft.com/office/drawing/2014/main" val="3197747359"/>
                    </a:ext>
                  </a:extLst>
                </a:gridCol>
                <a:gridCol w="1581665">
                  <a:extLst>
                    <a:ext uri="{9D8B030D-6E8A-4147-A177-3AD203B41FA5}">
                      <a16:colId xmlns:a16="http://schemas.microsoft.com/office/drawing/2014/main" val="1117382912"/>
                    </a:ext>
                  </a:extLst>
                </a:gridCol>
                <a:gridCol w="1556951">
                  <a:extLst>
                    <a:ext uri="{9D8B030D-6E8A-4147-A177-3AD203B41FA5}">
                      <a16:colId xmlns:a16="http://schemas.microsoft.com/office/drawing/2014/main" val="2425479177"/>
                    </a:ext>
                  </a:extLst>
                </a:gridCol>
                <a:gridCol w="1495168">
                  <a:extLst>
                    <a:ext uri="{9D8B030D-6E8A-4147-A177-3AD203B41FA5}">
                      <a16:colId xmlns:a16="http://schemas.microsoft.com/office/drawing/2014/main" val="4129936315"/>
                    </a:ext>
                  </a:extLst>
                </a:gridCol>
                <a:gridCol w="2634611">
                  <a:extLst>
                    <a:ext uri="{9D8B030D-6E8A-4147-A177-3AD203B41FA5}">
                      <a16:colId xmlns:a16="http://schemas.microsoft.com/office/drawing/2014/main" val="1307954705"/>
                    </a:ext>
                  </a:extLst>
                </a:gridCol>
              </a:tblGrid>
              <a:tr h="406243">
                <a:tc>
                  <a:txBody>
                    <a:bodyPr/>
                    <a:lstStyle/>
                    <a:p>
                      <a:endParaRPr lang="es-CL" sz="1600"/>
                    </a:p>
                  </a:txBody>
                  <a:tcPr/>
                </a:tc>
                <a:tc>
                  <a:txBody>
                    <a:bodyPr/>
                    <a:lstStyle/>
                    <a:p>
                      <a:r>
                        <a:rPr lang="es-CL" sz="1600" dirty="0"/>
                        <a:t>ARGENTINA</a:t>
                      </a:r>
                    </a:p>
                  </a:txBody>
                  <a:tcPr/>
                </a:tc>
                <a:tc>
                  <a:txBody>
                    <a:bodyPr/>
                    <a:lstStyle/>
                    <a:p>
                      <a:r>
                        <a:rPr lang="es-CL" sz="1600" dirty="0"/>
                        <a:t>BRASIL</a:t>
                      </a:r>
                    </a:p>
                  </a:txBody>
                  <a:tcPr/>
                </a:tc>
                <a:tc>
                  <a:txBody>
                    <a:bodyPr/>
                    <a:lstStyle/>
                    <a:p>
                      <a:r>
                        <a:rPr lang="es-CL" sz="1600" dirty="0"/>
                        <a:t>CHILE</a:t>
                      </a:r>
                    </a:p>
                  </a:txBody>
                  <a:tcPr/>
                </a:tc>
                <a:tc>
                  <a:txBody>
                    <a:bodyPr/>
                    <a:lstStyle/>
                    <a:p>
                      <a:r>
                        <a:rPr lang="es-CL" sz="1600" dirty="0"/>
                        <a:t>PERÚ</a:t>
                      </a:r>
                    </a:p>
                  </a:txBody>
                  <a:tcPr/>
                </a:tc>
                <a:tc>
                  <a:txBody>
                    <a:bodyPr/>
                    <a:lstStyle/>
                    <a:p>
                      <a:r>
                        <a:rPr lang="es-CL" sz="1600" dirty="0"/>
                        <a:t> URUGUAY</a:t>
                      </a:r>
                    </a:p>
                  </a:txBody>
                  <a:tcPr/>
                </a:tc>
                <a:tc>
                  <a:txBody>
                    <a:bodyPr/>
                    <a:lstStyle/>
                    <a:p>
                      <a:r>
                        <a:rPr lang="es-CL" sz="1600" dirty="0"/>
                        <a:t>OTROS CASOS RELEVANTES</a:t>
                      </a:r>
                    </a:p>
                  </a:txBody>
                  <a:tcPr/>
                </a:tc>
                <a:extLst>
                  <a:ext uri="{0D108BD9-81ED-4DB2-BD59-A6C34878D82A}">
                    <a16:rowId xmlns:a16="http://schemas.microsoft.com/office/drawing/2014/main" val="4292392971"/>
                  </a:ext>
                </a:extLst>
              </a:tr>
              <a:tr h="1206648">
                <a:tc>
                  <a:txBody>
                    <a:bodyPr/>
                    <a:lstStyle/>
                    <a:p>
                      <a:r>
                        <a:rPr lang="es-CL" sz="1200" b="1" dirty="0">
                          <a:latin typeface="+mn-lt"/>
                        </a:rPr>
                        <a:t> Regulación sobre Salario mínimo</a:t>
                      </a:r>
                    </a:p>
                  </a:txBody>
                  <a:tcPr/>
                </a:tc>
                <a:tc>
                  <a:txBody>
                    <a:bodyPr/>
                    <a:lstStyle/>
                    <a:p>
                      <a:pPr algn="l"/>
                      <a:r>
                        <a:rPr lang="es-ES_tradnl" sz="1200" dirty="0">
                          <a:effectLst/>
                          <a:latin typeface="+mn-lt"/>
                          <a:ea typeface="Times New Roman" panose="02020603050405020304" pitchFamily="18" charset="0"/>
                          <a:cs typeface="Times New Roman" panose="02020603050405020304" pitchFamily="18" charset="0"/>
                        </a:rPr>
                        <a:t>Sistema Sectorial de fijación de salario mínimo.</a:t>
                      </a:r>
                      <a:r>
                        <a:rPr lang="es-ES_tradnl" sz="1200" kern="1200" dirty="0">
                          <a:solidFill>
                            <a:schemeClr val="dk1"/>
                          </a:solidFill>
                          <a:effectLst/>
                          <a:latin typeface="+mn-lt"/>
                          <a:ea typeface="+mn-ea"/>
                          <a:cs typeface="+mn-cs"/>
                        </a:rPr>
                        <a:t> Acordado en negociación colectiva. Montos mensuales y por hora según con o sin retiro y 5 categorías según nivel de responsabilidad</a:t>
                      </a:r>
                      <a:r>
                        <a:rPr lang="es-CL" sz="1200" dirty="0">
                          <a:effectLst/>
                          <a:latin typeface="+mn-lt"/>
                        </a:rPr>
                        <a:t> </a:t>
                      </a:r>
                      <a:endParaRPr lang="es-CL" sz="1200" dirty="0">
                        <a:effectLst/>
                        <a:latin typeface="+mn-lt"/>
                        <a:ea typeface="Times New Roman" panose="02020603050405020304" pitchFamily="18" charset="0"/>
                        <a:cs typeface="Times New Roman" panose="02020603050405020304" pitchFamily="18" charset="0"/>
                      </a:endParaRPr>
                    </a:p>
                  </a:txBody>
                  <a:tcPr marL="89535" marR="89535" marT="0" marB="0"/>
                </a:tc>
                <a:tc>
                  <a:txBody>
                    <a:bodyPr/>
                    <a:lstStyle/>
                    <a:p>
                      <a:pPr algn="l"/>
                      <a:r>
                        <a:rPr lang="es-ES_tradnl" sz="1200" dirty="0">
                          <a:effectLst/>
                          <a:latin typeface="+mn-lt"/>
                          <a:ea typeface="Times New Roman" panose="02020603050405020304" pitchFamily="18" charset="0"/>
                          <a:cs typeface="Times New Roman" panose="02020603050405020304" pitchFamily="18" charset="0"/>
                        </a:rPr>
                        <a:t>Salario mínimo nacional.</a:t>
                      </a:r>
                      <a:endParaRPr lang="es-CL" sz="1200" dirty="0">
                        <a:effectLst/>
                        <a:latin typeface="+mn-lt"/>
                        <a:ea typeface="Times New Roman" panose="02020603050405020304" pitchFamily="18" charset="0"/>
                        <a:cs typeface="Times New Roman" panose="02020603050405020304" pitchFamily="18" charset="0"/>
                      </a:endParaRPr>
                    </a:p>
                    <a:p>
                      <a:pPr algn="l"/>
                      <a:r>
                        <a:rPr lang="es-ES_tradnl" sz="1200" dirty="0">
                          <a:effectLst/>
                          <a:latin typeface="+mn-lt"/>
                          <a:ea typeface="Times New Roman" panose="02020603050405020304" pitchFamily="18" charset="0"/>
                          <a:cs typeface="Times New Roman" panose="02020603050405020304" pitchFamily="18" charset="0"/>
                        </a:rPr>
                        <a:t> Se aplica al TDR.</a:t>
                      </a:r>
                      <a:r>
                        <a:rPr lang="es-ES_tradnl" sz="1200" kern="1200" dirty="0">
                          <a:solidFill>
                            <a:schemeClr val="dk1"/>
                          </a:solidFill>
                          <a:effectLst/>
                          <a:latin typeface="+mn-lt"/>
                          <a:ea typeface="+mn-ea"/>
                          <a:cs typeface="+mn-cs"/>
                        </a:rPr>
                        <a:t> </a:t>
                      </a:r>
                      <a:r>
                        <a:rPr lang="es-ES_tradnl" sz="1200" kern="1200" dirty="0" err="1">
                          <a:solidFill>
                            <a:schemeClr val="dk1"/>
                          </a:solidFill>
                          <a:effectLst/>
                          <a:latin typeface="+mn-lt"/>
                          <a:ea typeface="+mn-ea"/>
                          <a:cs typeface="+mn-cs"/>
                        </a:rPr>
                        <a:t>Trabajadoras“diaristas</a:t>
                      </a:r>
                      <a:r>
                        <a:rPr lang="es-ES_tradnl" sz="1200" kern="1200" dirty="0">
                          <a:solidFill>
                            <a:schemeClr val="dk1"/>
                          </a:solidFill>
                          <a:effectLst/>
                          <a:latin typeface="+mn-lt"/>
                          <a:ea typeface="+mn-ea"/>
                          <a:cs typeface="+mn-cs"/>
                        </a:rPr>
                        <a:t>” (jornadas inferiores a 3 días por semana para mismo empleador/a, y consideradas trabajadoras. independientes) no se rigen por salario mínimo, pero salarios de mercado son más altos </a:t>
                      </a:r>
                    </a:p>
                    <a:p>
                      <a:pPr algn="l"/>
                      <a:r>
                        <a:rPr lang="es-ES_tradnl" sz="1200" kern="1200" dirty="0">
                          <a:solidFill>
                            <a:schemeClr val="dk1"/>
                          </a:solidFill>
                          <a:effectLst/>
                          <a:latin typeface="+mn-lt"/>
                          <a:ea typeface="+mn-ea"/>
                          <a:cs typeface="+mn-cs"/>
                        </a:rPr>
                        <a:t>Salario mínimo por hora  es una proporción del salario mínimo mensual</a:t>
                      </a:r>
                    </a:p>
                  </a:txBody>
                  <a:tcPr marL="89535" marR="89535" marT="0" marB="0"/>
                </a:tc>
                <a:tc>
                  <a:txBody>
                    <a:bodyPr/>
                    <a:lstStyle/>
                    <a:p>
                      <a:pPr algn="l"/>
                      <a:r>
                        <a:rPr lang="es-ES_tradnl" sz="1200" dirty="0">
                          <a:effectLst/>
                          <a:latin typeface="+mn-lt"/>
                          <a:ea typeface="Times New Roman" panose="02020603050405020304" pitchFamily="18" charset="0"/>
                          <a:cs typeface="Times New Roman" panose="02020603050405020304" pitchFamily="18" charset="0"/>
                        </a:rPr>
                        <a:t>Salario mínimo nacional. Se aplica al TDR. Salarios de mercado superiores al mínimo.</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dk1"/>
                          </a:solidFill>
                          <a:effectLst/>
                          <a:latin typeface="+mn-lt"/>
                          <a:ea typeface="+mn-ea"/>
                          <a:cs typeface="+mn-cs"/>
                        </a:rPr>
                        <a:t>Salario mínimo por hora  es una proporción del salario mínimo mensual</a:t>
                      </a:r>
                    </a:p>
                    <a:p>
                      <a:pPr algn="l"/>
                      <a:endParaRPr lang="es-CL"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s-ES_tradnl" sz="1200" dirty="0">
                          <a:effectLst/>
                          <a:latin typeface="+mn-lt"/>
                          <a:ea typeface="Times New Roman" panose="02020603050405020304" pitchFamily="18" charset="0"/>
                          <a:cs typeface="Times New Roman" panose="02020603050405020304" pitchFamily="18" charset="0"/>
                        </a:rPr>
                        <a:t>Salario mínimo nacional.</a:t>
                      </a:r>
                      <a:r>
                        <a:rPr lang="es-ES_tradnl" sz="1200" kern="1200" dirty="0">
                          <a:solidFill>
                            <a:schemeClr val="dk1"/>
                          </a:solidFill>
                          <a:effectLst/>
                          <a:latin typeface="+mn-lt"/>
                          <a:ea typeface="+mn-ea"/>
                          <a:cs typeface="+mn-cs"/>
                        </a:rPr>
                        <a:t> Se aplica al TDH desde adopción Ley TDH (2021)</a:t>
                      </a:r>
                      <a:r>
                        <a:rPr lang="es-CL" sz="1200" dirty="0">
                          <a:effectLst/>
                          <a:latin typeface="+mn-l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dk1"/>
                          </a:solidFill>
                          <a:effectLst/>
                          <a:latin typeface="+mn-lt"/>
                          <a:ea typeface="+mn-ea"/>
                          <a:cs typeface="+mn-cs"/>
                        </a:rPr>
                        <a:t>Salario mínimo por hora  es una proporción del salario mínimo mensual</a:t>
                      </a:r>
                    </a:p>
                    <a:p>
                      <a:pPr algn="l"/>
                      <a:endParaRPr lang="es-CL" sz="1200" dirty="0">
                        <a:effectLst/>
                        <a:latin typeface="+mn-lt"/>
                        <a:ea typeface="Times New Roman" panose="02020603050405020304" pitchFamily="18" charset="0"/>
                        <a:cs typeface="Times New Roman" panose="02020603050405020304" pitchFamily="18" charset="0"/>
                      </a:endParaRPr>
                    </a:p>
                  </a:txBody>
                  <a:tcPr marL="89535" marR="89535" marT="0" marB="0"/>
                </a:tc>
                <a:tc>
                  <a:txBody>
                    <a:bodyPr/>
                    <a:lstStyle/>
                    <a:p>
                      <a:pPr algn="l"/>
                      <a:r>
                        <a:rPr lang="es-ES_tradnl" sz="1200" dirty="0">
                          <a:effectLst/>
                          <a:latin typeface="+mn-lt"/>
                          <a:ea typeface="Times New Roman" panose="02020603050405020304" pitchFamily="18" charset="0"/>
                          <a:cs typeface="Times New Roman" panose="02020603050405020304" pitchFamily="18" charset="0"/>
                        </a:rPr>
                        <a:t>Sistema Sectorial de fijación de salario mínimo.</a:t>
                      </a:r>
                      <a:r>
                        <a:rPr lang="es-ES_tradnl" sz="1200" kern="1200" dirty="0">
                          <a:solidFill>
                            <a:schemeClr val="dk1"/>
                          </a:solidFill>
                          <a:effectLst/>
                          <a:latin typeface="+mn-lt"/>
                          <a:ea typeface="+mn-ea"/>
                          <a:cs typeface="+mn-cs"/>
                        </a:rPr>
                        <a:t> Acordado en negociación colectiva</a:t>
                      </a:r>
                      <a:r>
                        <a:rPr lang="es-CL" sz="1200" dirty="0">
                          <a:effectLst/>
                          <a:latin typeface="+mn-lt"/>
                        </a:rPr>
                        <a:t> (por sobre el piso que se fija a nivel nacional)</a:t>
                      </a:r>
                    </a:p>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dk1"/>
                          </a:solidFill>
                          <a:effectLst/>
                          <a:latin typeface="+mn-lt"/>
                          <a:ea typeface="+mn-ea"/>
                          <a:cs typeface="+mn-cs"/>
                        </a:rPr>
                        <a:t>Salario mínimo por hora  es una proporción del salario mínimo mensual</a:t>
                      </a:r>
                    </a:p>
                    <a:p>
                      <a:pPr algn="l"/>
                      <a:endParaRPr lang="es-CL" sz="1200" dirty="0">
                        <a:effectLst/>
                        <a:latin typeface="+mn-lt"/>
                        <a:ea typeface="Times New Roman" panose="02020603050405020304" pitchFamily="18" charset="0"/>
                        <a:cs typeface="Times New Roman" panose="02020603050405020304" pitchFamily="18" charset="0"/>
                      </a:endParaRPr>
                    </a:p>
                  </a:txBody>
                  <a:tcPr marL="89535" marR="89535" marT="0" marB="0"/>
                </a:tc>
                <a:tc>
                  <a:txBody>
                    <a:bodyPr/>
                    <a:lstStyle/>
                    <a:p>
                      <a:pPr algn="l"/>
                      <a:r>
                        <a:rPr lang="es-ES_tradnl" sz="1200" b="1" dirty="0">
                          <a:effectLst/>
                          <a:latin typeface="+mn-lt"/>
                          <a:ea typeface="Times New Roman" panose="02020603050405020304" pitchFamily="18" charset="0"/>
                          <a:cs typeface="Times New Roman" panose="02020603050405020304" pitchFamily="18" charset="0"/>
                        </a:rPr>
                        <a:t>Costa Rica</a:t>
                      </a:r>
                      <a:r>
                        <a:rPr lang="es-ES_tradnl" sz="1200" dirty="0">
                          <a:effectLst/>
                          <a:latin typeface="+mn-lt"/>
                          <a:ea typeface="Times New Roman" panose="02020603050405020304" pitchFamily="18" charset="0"/>
                          <a:cs typeface="Times New Roman" panose="02020603050405020304" pitchFamily="18" charset="0"/>
                        </a:rPr>
                        <a:t>: sistema sectorial.  Consejo Nacional de Salarios fija SM para TDH pero es inferior al SM  para trabajadores no calificados, actualmente   en busca de fórmula que cierre esta brecha.  En 2019 se acordó aumento adicional de 2,3% durante 15 años para lograr equiparación.</a:t>
                      </a:r>
                      <a:endParaRPr lang="es-CL" sz="1200" dirty="0">
                        <a:effectLst/>
                        <a:latin typeface="+mn-lt"/>
                        <a:ea typeface="Times New Roman" panose="02020603050405020304" pitchFamily="18" charset="0"/>
                        <a:cs typeface="Times New Roman" panose="02020603050405020304" pitchFamily="18" charset="0"/>
                      </a:endParaRPr>
                    </a:p>
                    <a:p>
                      <a:pPr algn="l"/>
                      <a:endParaRPr lang="es-ES_tradnl" sz="1200" dirty="0">
                        <a:effectLst/>
                        <a:latin typeface="+mn-lt"/>
                        <a:ea typeface="Times New Roman" panose="02020603050405020304" pitchFamily="18" charset="0"/>
                        <a:cs typeface="Times New Roman" panose="02020603050405020304" pitchFamily="18" charset="0"/>
                      </a:endParaRPr>
                    </a:p>
                    <a:p>
                      <a:pPr algn="l"/>
                      <a:r>
                        <a:rPr lang="es-ES_tradnl" sz="1200" b="1" dirty="0">
                          <a:effectLst/>
                          <a:latin typeface="+mn-lt"/>
                          <a:ea typeface="Times New Roman" panose="02020603050405020304" pitchFamily="18" charset="0"/>
                          <a:cs typeface="Times New Roman" panose="02020603050405020304" pitchFamily="18" charset="0"/>
                        </a:rPr>
                        <a:t>Panamá</a:t>
                      </a:r>
                      <a:r>
                        <a:rPr lang="es-ES_tradnl" sz="1200" dirty="0">
                          <a:effectLst/>
                          <a:latin typeface="+mn-lt"/>
                          <a:ea typeface="Times New Roman" panose="02020603050405020304" pitchFamily="18" charset="0"/>
                          <a:cs typeface="Times New Roman" panose="02020603050405020304" pitchFamily="18" charset="0"/>
                        </a:rPr>
                        <a:t> está en una situación similar:  </a:t>
                      </a:r>
                      <a:r>
                        <a:rPr lang="es-ES_tradnl" sz="1200" dirty="0">
                          <a:effectLst/>
                          <a:latin typeface="+mn-lt"/>
                          <a:ea typeface="Times New Roman" panose="02020603050405020304" pitchFamily="18" charset="0"/>
                          <a:cs typeface="Calibri" panose="020F0502020204030204" pitchFamily="34" charset="0"/>
                        </a:rPr>
                        <a:t>  establece un salario mensual para el TDH  y por hora  de trabajo para todas las demás ocupaciones, lo que causa   desventaja para TDH porque no hay jornada máxima.</a:t>
                      </a:r>
                      <a:endParaRPr lang="es-CL" sz="1200" dirty="0">
                        <a:effectLst/>
                        <a:latin typeface="+mn-lt"/>
                        <a:ea typeface="Times New Roman" panose="02020603050405020304" pitchFamily="18" charset="0"/>
                        <a:cs typeface="Times New Roman" panose="02020603050405020304" pitchFamily="18" charset="0"/>
                      </a:endParaRPr>
                    </a:p>
                    <a:p>
                      <a:pPr algn="l"/>
                      <a:endParaRPr lang="es-ES_tradnl" sz="1200" dirty="0">
                        <a:effectLst/>
                        <a:latin typeface="+mn-lt"/>
                        <a:ea typeface="Times New Roman" panose="02020603050405020304" pitchFamily="18" charset="0"/>
                        <a:cs typeface="Calibri" panose="020F0502020204030204" pitchFamily="34" charset="0"/>
                      </a:endParaRPr>
                    </a:p>
                    <a:p>
                      <a:pPr algn="l"/>
                      <a:r>
                        <a:rPr lang="es-ES_tradnl" sz="1200" dirty="0">
                          <a:effectLst/>
                          <a:latin typeface="+mn-lt"/>
                          <a:ea typeface="Times New Roman" panose="02020603050405020304" pitchFamily="18" charset="0"/>
                          <a:cs typeface="Calibri" panose="020F0502020204030204" pitchFamily="34" charset="0"/>
                        </a:rPr>
                        <a:t>Representación de TDH en Consejo de Salarios a cargo de Confederaciones. Sindicales (ambos casos). Sindicatos de TDH solicitan participación directa .</a:t>
                      </a:r>
                      <a:endParaRPr lang="es-CL" sz="12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6628440"/>
                  </a:ext>
                </a:extLst>
              </a:tr>
              <a:tr h="1141121">
                <a:tc>
                  <a:txBody>
                    <a:bodyPr/>
                    <a:lstStyle/>
                    <a:p>
                      <a:r>
                        <a:rPr lang="es-ES_tradnl" sz="1200" b="1" kern="1200" dirty="0" err="1">
                          <a:solidFill>
                            <a:schemeClr val="dk1"/>
                          </a:solidFill>
                          <a:effectLst/>
                          <a:latin typeface="+mn-lt"/>
                          <a:ea typeface="+mn-ea"/>
                          <a:cs typeface="+mn-cs"/>
                        </a:rPr>
                        <a:t>Alimentac</a:t>
                      </a:r>
                      <a:r>
                        <a:rPr lang="es-ES_tradnl" sz="1200" b="1" kern="1200" dirty="0">
                          <a:solidFill>
                            <a:schemeClr val="dk1"/>
                          </a:solidFill>
                          <a:effectLst/>
                          <a:latin typeface="+mn-lt"/>
                          <a:ea typeface="+mn-ea"/>
                          <a:cs typeface="+mn-cs"/>
                        </a:rPr>
                        <a:t>, vivienda, otros</a:t>
                      </a:r>
                      <a:endParaRPr lang="es-CL" sz="1200" b="1" dirty="0">
                        <a:latin typeface="+mn-lt"/>
                      </a:endParaRPr>
                    </a:p>
                  </a:txBody>
                  <a:tcPr/>
                </a:tc>
                <a:tc>
                  <a:txBody>
                    <a:bodyPr/>
                    <a:lstStyle/>
                    <a:p>
                      <a:pPr algn="l"/>
                      <a:r>
                        <a:rPr lang="es-ES_tradnl" sz="1200" dirty="0">
                          <a:effectLst/>
                          <a:latin typeface="+mn-lt"/>
                          <a:ea typeface="Times New Roman" panose="02020603050405020304" pitchFamily="18" charset="0"/>
                          <a:cs typeface="Calibri" panose="020F0502020204030204" pitchFamily="34" charset="0"/>
                        </a:rPr>
                        <a:t>Provista por empleador/a durante horas de trabajo</a:t>
                      </a:r>
                      <a:endParaRPr lang="es-CL"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s-ES_tradnl" sz="1200">
                          <a:effectLst/>
                          <a:latin typeface="+mn-lt"/>
                          <a:ea typeface="Times New Roman" panose="02020603050405020304" pitchFamily="18" charset="0"/>
                          <a:cs typeface="Calibri" panose="020F0502020204030204" pitchFamily="34" charset="0"/>
                        </a:rPr>
                        <a:t>Debe ser provista por empleador/a</a:t>
                      </a:r>
                      <a:endParaRPr lang="es-CL"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s-ES_tradnl" sz="1200">
                          <a:effectLst/>
                          <a:latin typeface="+mn-lt"/>
                          <a:ea typeface="Times New Roman" panose="02020603050405020304" pitchFamily="18" charset="0"/>
                          <a:cs typeface="Calibri" panose="020F0502020204030204" pitchFamily="34" charset="0"/>
                        </a:rPr>
                        <a:t>Debe ser provista por empleador/a</a:t>
                      </a:r>
                      <a:endParaRPr lang="es-CL"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s-ES_tradnl" sz="1200">
                          <a:effectLst/>
                          <a:latin typeface="+mn-lt"/>
                          <a:ea typeface="Times New Roman" panose="02020603050405020304" pitchFamily="18" charset="0"/>
                          <a:cs typeface="Calibri" panose="020F0502020204030204" pitchFamily="34" charset="0"/>
                        </a:rPr>
                        <a:t>Debe ser provista por empleador/a</a:t>
                      </a:r>
                      <a:endParaRPr lang="es-CL" sz="12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l"/>
                      <a:r>
                        <a:rPr lang="es-ES_tradnl" sz="1200" dirty="0">
                          <a:effectLst/>
                          <a:latin typeface="+mn-lt"/>
                          <a:ea typeface="Times New Roman" panose="02020603050405020304" pitchFamily="18" charset="0"/>
                          <a:cs typeface="Calibri" panose="020F0502020204030204" pitchFamily="34" charset="0"/>
                        </a:rPr>
                        <a:t>Provista por empleador/a</a:t>
                      </a:r>
                      <a:endParaRPr lang="es-CL" sz="12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CL" sz="1200" dirty="0">
                        <a:latin typeface="+mn-lt"/>
                      </a:endParaRPr>
                    </a:p>
                  </a:txBody>
                  <a:tcPr/>
                </a:tc>
                <a:extLst>
                  <a:ext uri="{0D108BD9-81ED-4DB2-BD59-A6C34878D82A}">
                    <a16:rowId xmlns:a16="http://schemas.microsoft.com/office/drawing/2014/main" val="2115420015"/>
                  </a:ext>
                </a:extLst>
              </a:tr>
            </a:tbl>
          </a:graphicData>
        </a:graphic>
      </p:graphicFrame>
    </p:spTree>
    <p:extLst>
      <p:ext uri="{BB962C8B-B14F-4D97-AF65-F5344CB8AC3E}">
        <p14:creationId xmlns:p14="http://schemas.microsoft.com/office/powerpoint/2010/main" val="1429466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7">
            <a:extLst>
              <a:ext uri="{FF2B5EF4-FFF2-40B4-BE49-F238E27FC236}">
                <a16:creationId xmlns:a16="http://schemas.microsoft.com/office/drawing/2014/main" id="{A72F897A-2E9D-6B93-9FD6-D1287D897ADC}"/>
              </a:ext>
            </a:extLst>
          </p:cNvPr>
          <p:cNvSpPr>
            <a:spLocks noGrp="1"/>
          </p:cNvSpPr>
          <p:nvPr>
            <p:ph type="title"/>
          </p:nvPr>
        </p:nvSpPr>
        <p:spPr/>
        <p:txBody>
          <a:bodyPr>
            <a:normAutofit/>
          </a:bodyPr>
          <a:lstStyle/>
          <a:p>
            <a:r>
              <a:rPr lang="es-CL" sz="2400" b="1"/>
              <a:t>Argentina: Escala de salarios para el personal de casa particular con retiro y sin retiro desde junio 2022  </a:t>
            </a:r>
            <a:endParaRPr lang="en-US" dirty="0"/>
          </a:p>
        </p:txBody>
      </p:sp>
      <p:graphicFrame>
        <p:nvGraphicFramePr>
          <p:cNvPr id="7" name="Marcador de contenido 6">
            <a:extLst>
              <a:ext uri="{FF2B5EF4-FFF2-40B4-BE49-F238E27FC236}">
                <a16:creationId xmlns:a16="http://schemas.microsoft.com/office/drawing/2014/main" id="{B5589980-91C1-ECF8-9F0E-3D49FE849988}"/>
              </a:ext>
            </a:extLst>
          </p:cNvPr>
          <p:cNvGraphicFramePr>
            <a:graphicFrameLocks noGrp="1"/>
          </p:cNvGraphicFramePr>
          <p:nvPr>
            <p:ph idx="1"/>
            <p:extLst>
              <p:ext uri="{D42A27DB-BD31-4B8C-83A1-F6EECF244321}">
                <p14:modId xmlns:p14="http://schemas.microsoft.com/office/powerpoint/2010/main" val="437083367"/>
              </p:ext>
            </p:extLst>
          </p:nvPr>
        </p:nvGraphicFramePr>
        <p:xfrm>
          <a:off x="838200" y="1825625"/>
          <a:ext cx="10515600" cy="3003079"/>
        </p:xfrm>
        <a:graphic>
          <a:graphicData uri="http://schemas.openxmlformats.org/drawingml/2006/table">
            <a:tbl>
              <a:tblPr firstRow="1" firstCol="1" bandRow="1">
                <a:tableStyleId>{5C22544A-7EE6-4342-B048-85BDC9FD1C3A}</a:tableStyleId>
              </a:tblPr>
              <a:tblGrid>
                <a:gridCol w="2103120">
                  <a:extLst>
                    <a:ext uri="{9D8B030D-6E8A-4147-A177-3AD203B41FA5}">
                      <a16:colId xmlns:a16="http://schemas.microsoft.com/office/drawing/2014/main" val="1949943225"/>
                    </a:ext>
                  </a:extLst>
                </a:gridCol>
                <a:gridCol w="2103120">
                  <a:extLst>
                    <a:ext uri="{9D8B030D-6E8A-4147-A177-3AD203B41FA5}">
                      <a16:colId xmlns:a16="http://schemas.microsoft.com/office/drawing/2014/main" val="3997832937"/>
                    </a:ext>
                  </a:extLst>
                </a:gridCol>
                <a:gridCol w="2103120">
                  <a:extLst>
                    <a:ext uri="{9D8B030D-6E8A-4147-A177-3AD203B41FA5}">
                      <a16:colId xmlns:a16="http://schemas.microsoft.com/office/drawing/2014/main" val="4039821706"/>
                    </a:ext>
                  </a:extLst>
                </a:gridCol>
                <a:gridCol w="2103120">
                  <a:extLst>
                    <a:ext uri="{9D8B030D-6E8A-4147-A177-3AD203B41FA5}">
                      <a16:colId xmlns:a16="http://schemas.microsoft.com/office/drawing/2014/main" val="3463081404"/>
                    </a:ext>
                  </a:extLst>
                </a:gridCol>
                <a:gridCol w="2103120">
                  <a:extLst>
                    <a:ext uri="{9D8B030D-6E8A-4147-A177-3AD203B41FA5}">
                      <a16:colId xmlns:a16="http://schemas.microsoft.com/office/drawing/2014/main" val="3063780314"/>
                    </a:ext>
                  </a:extLst>
                </a:gridCol>
              </a:tblGrid>
              <a:tr h="639160">
                <a:tc>
                  <a:txBody>
                    <a:bodyPr/>
                    <a:lstStyle/>
                    <a:p>
                      <a:pPr>
                        <a:spcAft>
                          <a:spcPts val="1500"/>
                        </a:spcAft>
                      </a:pPr>
                      <a:r>
                        <a:rPr lang="es-CL" sz="1100">
                          <a:effectLst/>
                        </a:rPr>
                        <a:t>Categoría</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nchor="b"/>
                </a:tc>
                <a:tc>
                  <a:txBody>
                    <a:bodyPr/>
                    <a:lstStyle/>
                    <a:p>
                      <a:pPr>
                        <a:spcAft>
                          <a:spcPts val="1500"/>
                        </a:spcAft>
                      </a:pPr>
                      <a:r>
                        <a:rPr lang="es-CL" sz="1100" dirty="0">
                          <a:effectLst/>
                        </a:rPr>
                        <a:t>Monto por hora con retiro (pesos argentinos)</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nchor="b"/>
                </a:tc>
                <a:tc>
                  <a:txBody>
                    <a:bodyPr/>
                    <a:lstStyle/>
                    <a:p>
                      <a:pPr>
                        <a:spcAft>
                          <a:spcPts val="1500"/>
                        </a:spcAft>
                      </a:pPr>
                      <a:r>
                        <a:rPr lang="es-CL" sz="1100" dirty="0">
                          <a:effectLst/>
                        </a:rPr>
                        <a:t>Monto por hora sin retiro (pesos argentinos)</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nchor="b"/>
                </a:tc>
                <a:tc>
                  <a:txBody>
                    <a:bodyPr/>
                    <a:lstStyle/>
                    <a:p>
                      <a:pPr>
                        <a:spcAft>
                          <a:spcPts val="1500"/>
                        </a:spcAft>
                      </a:pPr>
                      <a:r>
                        <a:rPr lang="es-CL" sz="1100" dirty="0">
                          <a:effectLst/>
                        </a:rPr>
                        <a:t>Monto por mes con retiro (pesos argentinos)</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nchor="b"/>
                </a:tc>
                <a:tc>
                  <a:txBody>
                    <a:bodyPr/>
                    <a:lstStyle/>
                    <a:p>
                      <a:pPr>
                        <a:spcAft>
                          <a:spcPts val="1500"/>
                        </a:spcAft>
                      </a:pPr>
                      <a:r>
                        <a:rPr lang="es-CL" sz="1100" dirty="0">
                          <a:effectLst/>
                        </a:rPr>
                        <a:t>Monto por mes sin retiro (pesos argentinos)</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nchor="b"/>
                </a:tc>
                <a:extLst>
                  <a:ext uri="{0D108BD9-81ED-4DB2-BD59-A6C34878D82A}">
                    <a16:rowId xmlns:a16="http://schemas.microsoft.com/office/drawing/2014/main" val="4112446987"/>
                  </a:ext>
                </a:extLst>
              </a:tr>
              <a:tr h="305685">
                <a:tc>
                  <a:txBody>
                    <a:bodyPr/>
                    <a:lstStyle/>
                    <a:p>
                      <a:pPr>
                        <a:spcAft>
                          <a:spcPts val="1500"/>
                        </a:spcAft>
                      </a:pPr>
                      <a:r>
                        <a:rPr lang="es-CL" sz="1100">
                          <a:effectLst/>
                        </a:rPr>
                        <a:t>Supervisora</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$ 437,50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$ 479</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$ 54.612,50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$ 60.832</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extLst>
                  <a:ext uri="{0D108BD9-81ED-4DB2-BD59-A6C34878D82A}">
                    <a16:rowId xmlns:a16="http://schemas.microsoft.com/office/drawing/2014/main" val="42884901"/>
                  </a:ext>
                </a:extLst>
              </a:tr>
              <a:tr h="639160">
                <a:tc>
                  <a:txBody>
                    <a:bodyPr/>
                    <a:lstStyle/>
                    <a:p>
                      <a:pPr>
                        <a:spcAft>
                          <a:spcPts val="1500"/>
                        </a:spcAft>
                      </a:pPr>
                      <a:r>
                        <a:rPr lang="es-CL" sz="1100">
                          <a:effectLst/>
                        </a:rPr>
                        <a:t>Personal para tareas específicas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$ 414</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$ 454</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$ 49.503</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$ 49.503</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extLst>
                  <a:ext uri="{0D108BD9-81ED-4DB2-BD59-A6C34878D82A}">
                    <a16:rowId xmlns:a16="http://schemas.microsoft.com/office/drawing/2014/main" val="434917588"/>
                  </a:ext>
                </a:extLst>
              </a:tr>
              <a:tr h="305685">
                <a:tc>
                  <a:txBody>
                    <a:bodyPr/>
                    <a:lstStyle/>
                    <a:p>
                      <a:pPr>
                        <a:spcAft>
                          <a:spcPts val="1500"/>
                        </a:spcAft>
                      </a:pPr>
                      <a:r>
                        <a:rPr lang="es-CL" sz="1100">
                          <a:effectLst/>
                        </a:rPr>
                        <a:t>Caseros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$ 390,50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$ 390,50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$ 49.503</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$ 49.503</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extLst>
                  <a:ext uri="{0D108BD9-81ED-4DB2-BD59-A6C34878D82A}">
                    <a16:rowId xmlns:a16="http://schemas.microsoft.com/office/drawing/2014/main" val="382622176"/>
                  </a:ext>
                </a:extLst>
              </a:tr>
              <a:tr h="472423">
                <a:tc>
                  <a:txBody>
                    <a:bodyPr/>
                    <a:lstStyle/>
                    <a:p>
                      <a:pPr>
                        <a:spcAft>
                          <a:spcPts val="1500"/>
                        </a:spcAft>
                      </a:pPr>
                      <a:r>
                        <a:rPr lang="es-CL" sz="1100">
                          <a:effectLst/>
                        </a:rPr>
                        <a:t>Cuidado de personas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$ 390,50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$ 437,50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$ 49.503</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$ 55.166</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extLst>
                  <a:ext uri="{0D108BD9-81ED-4DB2-BD59-A6C34878D82A}">
                    <a16:rowId xmlns:a16="http://schemas.microsoft.com/office/drawing/2014/main" val="732737381"/>
                  </a:ext>
                </a:extLst>
              </a:tr>
              <a:tr h="639160">
                <a:tc>
                  <a:txBody>
                    <a:bodyPr/>
                    <a:lstStyle/>
                    <a:p>
                      <a:pPr>
                        <a:spcAft>
                          <a:spcPts val="1500"/>
                        </a:spcAft>
                      </a:pPr>
                      <a:r>
                        <a:rPr lang="es-CL" sz="1100">
                          <a:effectLst/>
                        </a:rPr>
                        <a:t>Personal para tareas generales</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$ 362,50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$ 390,50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a:effectLst/>
                        </a:rPr>
                        <a:t>$ 44.517,50</a:t>
                      </a:r>
                      <a:endParaRPr lang="es-CL" sz="110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tc>
                  <a:txBody>
                    <a:bodyPr/>
                    <a:lstStyle/>
                    <a:p>
                      <a:pPr>
                        <a:spcAft>
                          <a:spcPts val="1500"/>
                        </a:spcAft>
                      </a:pPr>
                      <a:r>
                        <a:rPr lang="es-CL" sz="1100" dirty="0">
                          <a:effectLst/>
                        </a:rPr>
                        <a:t>$ 49.503</a:t>
                      </a:r>
                      <a:endParaRPr lang="es-C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9474" marR="69474" marT="69474" marB="69474"/>
                </a:tc>
                <a:extLst>
                  <a:ext uri="{0D108BD9-81ED-4DB2-BD59-A6C34878D82A}">
                    <a16:rowId xmlns:a16="http://schemas.microsoft.com/office/drawing/2014/main" val="2943172309"/>
                  </a:ext>
                </a:extLst>
              </a:tr>
            </a:tbl>
          </a:graphicData>
        </a:graphic>
      </p:graphicFrame>
    </p:spTree>
    <p:extLst>
      <p:ext uri="{BB962C8B-B14F-4D97-AF65-F5344CB8AC3E}">
        <p14:creationId xmlns:p14="http://schemas.microsoft.com/office/powerpoint/2010/main" val="2295672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2E7C1E-2B5A-4BBA-AE51-1CD8C19309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a:extLst>
              <a:ext uri="{FF2B5EF4-FFF2-40B4-BE49-F238E27FC236}">
                <a16:creationId xmlns:a16="http://schemas.microsoft.com/office/drawing/2014/main" id="{43DF76B1-5174-4FAF-9D19-FFEE984268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0 h 5416094"/>
              <a:gd name="connsiteX1" fmla="*/ 552069 w 10515600"/>
              <a:gd name="connsiteY1" fmla="*/ 0 h 5416094"/>
              <a:gd name="connsiteX2" fmla="*/ 893826 w 10515600"/>
              <a:gd name="connsiteY2" fmla="*/ 0 h 5416094"/>
              <a:gd name="connsiteX3" fmla="*/ 1761363 w 10515600"/>
              <a:gd name="connsiteY3" fmla="*/ 0 h 5416094"/>
              <a:gd name="connsiteX4" fmla="*/ 2313432 w 10515600"/>
              <a:gd name="connsiteY4" fmla="*/ 0 h 5416094"/>
              <a:gd name="connsiteX5" fmla="*/ 2865501 w 10515600"/>
              <a:gd name="connsiteY5" fmla="*/ 0 h 5416094"/>
              <a:gd name="connsiteX6" fmla="*/ 3733038 w 10515600"/>
              <a:gd name="connsiteY6" fmla="*/ 0 h 5416094"/>
              <a:gd name="connsiteX7" fmla="*/ 4179951 w 10515600"/>
              <a:gd name="connsiteY7" fmla="*/ 0 h 5416094"/>
              <a:gd name="connsiteX8" fmla="*/ 5047488 w 10515600"/>
              <a:gd name="connsiteY8" fmla="*/ 0 h 5416094"/>
              <a:gd name="connsiteX9" fmla="*/ 5915025 w 10515600"/>
              <a:gd name="connsiteY9" fmla="*/ 0 h 5416094"/>
              <a:gd name="connsiteX10" fmla="*/ 6572250 w 10515600"/>
              <a:gd name="connsiteY10" fmla="*/ 0 h 5416094"/>
              <a:gd name="connsiteX11" fmla="*/ 7439787 w 10515600"/>
              <a:gd name="connsiteY11" fmla="*/ 0 h 5416094"/>
              <a:gd name="connsiteX12" fmla="*/ 7991856 w 10515600"/>
              <a:gd name="connsiteY12" fmla="*/ 0 h 5416094"/>
              <a:gd name="connsiteX13" fmla="*/ 8543925 w 10515600"/>
              <a:gd name="connsiteY13" fmla="*/ 0 h 5416094"/>
              <a:gd name="connsiteX14" fmla="*/ 9306306 w 10515600"/>
              <a:gd name="connsiteY14" fmla="*/ 0 h 5416094"/>
              <a:gd name="connsiteX15" fmla="*/ 9858375 w 10515600"/>
              <a:gd name="connsiteY15" fmla="*/ 0 h 5416094"/>
              <a:gd name="connsiteX16" fmla="*/ 10515600 w 10515600"/>
              <a:gd name="connsiteY16" fmla="*/ 0 h 5416094"/>
              <a:gd name="connsiteX17" fmla="*/ 10515600 w 10515600"/>
              <a:gd name="connsiteY17" fmla="*/ 785334 h 5416094"/>
              <a:gd name="connsiteX18" fmla="*/ 10515600 w 10515600"/>
              <a:gd name="connsiteY18" fmla="*/ 1516506 h 5416094"/>
              <a:gd name="connsiteX19" fmla="*/ 10515600 w 10515600"/>
              <a:gd name="connsiteY19" fmla="*/ 2247679 h 5416094"/>
              <a:gd name="connsiteX20" fmla="*/ 10515600 w 10515600"/>
              <a:gd name="connsiteY20" fmla="*/ 2762208 h 5416094"/>
              <a:gd name="connsiteX21" fmla="*/ 10515600 w 10515600"/>
              <a:gd name="connsiteY21" fmla="*/ 3330898 h 5416094"/>
              <a:gd name="connsiteX22" fmla="*/ 10515600 w 10515600"/>
              <a:gd name="connsiteY22" fmla="*/ 4062071 h 5416094"/>
              <a:gd name="connsiteX23" fmla="*/ 10515600 w 10515600"/>
              <a:gd name="connsiteY23" fmla="*/ 4684921 h 5416094"/>
              <a:gd name="connsiteX24" fmla="*/ 10515600 w 10515600"/>
              <a:gd name="connsiteY24" fmla="*/ 5416094 h 5416094"/>
              <a:gd name="connsiteX25" fmla="*/ 9753219 w 10515600"/>
              <a:gd name="connsiteY25" fmla="*/ 5416094 h 5416094"/>
              <a:gd name="connsiteX26" fmla="*/ 9411462 w 10515600"/>
              <a:gd name="connsiteY26" fmla="*/ 5416094 h 5416094"/>
              <a:gd name="connsiteX27" fmla="*/ 8754237 w 10515600"/>
              <a:gd name="connsiteY27" fmla="*/ 5416094 h 5416094"/>
              <a:gd name="connsiteX28" fmla="*/ 8307324 w 10515600"/>
              <a:gd name="connsiteY28" fmla="*/ 5416094 h 5416094"/>
              <a:gd name="connsiteX29" fmla="*/ 7544943 w 10515600"/>
              <a:gd name="connsiteY29" fmla="*/ 5416094 h 5416094"/>
              <a:gd name="connsiteX30" fmla="*/ 7098030 w 10515600"/>
              <a:gd name="connsiteY30" fmla="*/ 5416094 h 5416094"/>
              <a:gd name="connsiteX31" fmla="*/ 6335649 w 10515600"/>
              <a:gd name="connsiteY31" fmla="*/ 5416094 h 5416094"/>
              <a:gd name="connsiteX32" fmla="*/ 5993892 w 10515600"/>
              <a:gd name="connsiteY32" fmla="*/ 5416094 h 5416094"/>
              <a:gd name="connsiteX33" fmla="*/ 5231511 w 10515600"/>
              <a:gd name="connsiteY33" fmla="*/ 5416094 h 5416094"/>
              <a:gd name="connsiteX34" fmla="*/ 4784598 w 10515600"/>
              <a:gd name="connsiteY34" fmla="*/ 5416094 h 5416094"/>
              <a:gd name="connsiteX35" fmla="*/ 4442841 w 10515600"/>
              <a:gd name="connsiteY35" fmla="*/ 5416094 h 5416094"/>
              <a:gd name="connsiteX36" fmla="*/ 3995928 w 10515600"/>
              <a:gd name="connsiteY36" fmla="*/ 5416094 h 5416094"/>
              <a:gd name="connsiteX37" fmla="*/ 3233547 w 10515600"/>
              <a:gd name="connsiteY37" fmla="*/ 5416094 h 5416094"/>
              <a:gd name="connsiteX38" fmla="*/ 2786634 w 10515600"/>
              <a:gd name="connsiteY38" fmla="*/ 5416094 h 5416094"/>
              <a:gd name="connsiteX39" fmla="*/ 2444877 w 10515600"/>
              <a:gd name="connsiteY39" fmla="*/ 5416094 h 5416094"/>
              <a:gd name="connsiteX40" fmla="*/ 1997964 w 10515600"/>
              <a:gd name="connsiteY40" fmla="*/ 5416094 h 5416094"/>
              <a:gd name="connsiteX41" fmla="*/ 1445895 w 10515600"/>
              <a:gd name="connsiteY41" fmla="*/ 5416094 h 5416094"/>
              <a:gd name="connsiteX42" fmla="*/ 788670 w 10515600"/>
              <a:gd name="connsiteY42" fmla="*/ 5416094 h 5416094"/>
              <a:gd name="connsiteX43" fmla="*/ 0 w 10515600"/>
              <a:gd name="connsiteY43" fmla="*/ 5416094 h 5416094"/>
              <a:gd name="connsiteX44" fmla="*/ 0 w 10515600"/>
              <a:gd name="connsiteY44" fmla="*/ 4630760 h 5416094"/>
              <a:gd name="connsiteX45" fmla="*/ 0 w 10515600"/>
              <a:gd name="connsiteY45" fmla="*/ 3953749 h 5416094"/>
              <a:gd name="connsiteX46" fmla="*/ 0 w 10515600"/>
              <a:gd name="connsiteY46" fmla="*/ 3276737 h 5416094"/>
              <a:gd name="connsiteX47" fmla="*/ 0 w 10515600"/>
              <a:gd name="connsiteY47" fmla="*/ 2599725 h 5416094"/>
              <a:gd name="connsiteX48" fmla="*/ 0 w 10515600"/>
              <a:gd name="connsiteY48" fmla="*/ 1922713 h 5416094"/>
              <a:gd name="connsiteX49" fmla="*/ 0 w 10515600"/>
              <a:gd name="connsiteY49" fmla="*/ 1299863 h 5416094"/>
              <a:gd name="connsiteX50" fmla="*/ 0 w 10515600"/>
              <a:gd name="connsiteY5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515600" h="5416094"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24919" y="196329"/>
                  <a:pt x="10549062" y="488432"/>
                  <a:pt x="10515600" y="785334"/>
                </a:cubicBezTo>
                <a:cubicBezTo>
                  <a:pt x="10482138" y="1082236"/>
                  <a:pt x="10536385" y="1323726"/>
                  <a:pt x="10515600" y="1516506"/>
                </a:cubicBezTo>
                <a:cubicBezTo>
                  <a:pt x="10494815" y="1709286"/>
                  <a:pt x="10546328" y="2097632"/>
                  <a:pt x="10515600" y="2247679"/>
                </a:cubicBezTo>
                <a:cubicBezTo>
                  <a:pt x="10484872" y="2397726"/>
                  <a:pt x="10491771" y="2577292"/>
                  <a:pt x="10515600" y="2762208"/>
                </a:cubicBezTo>
                <a:cubicBezTo>
                  <a:pt x="10539429" y="2947124"/>
                  <a:pt x="10511007" y="3105736"/>
                  <a:pt x="10515600" y="3330898"/>
                </a:cubicBezTo>
                <a:cubicBezTo>
                  <a:pt x="10520194" y="3556060"/>
                  <a:pt x="10497393" y="3882611"/>
                  <a:pt x="10515600" y="4062071"/>
                </a:cubicBezTo>
                <a:cubicBezTo>
                  <a:pt x="10533807" y="4241531"/>
                  <a:pt x="10544791" y="4505155"/>
                  <a:pt x="10515600" y="4684921"/>
                </a:cubicBezTo>
                <a:cubicBezTo>
                  <a:pt x="10486410" y="4864687"/>
                  <a:pt x="10497356" y="5246484"/>
                  <a:pt x="10515600" y="5416094"/>
                </a:cubicBezTo>
                <a:cubicBezTo>
                  <a:pt x="10245623" y="5445692"/>
                  <a:pt x="10029676" y="5415505"/>
                  <a:pt x="9753219" y="5416094"/>
                </a:cubicBezTo>
                <a:cubicBezTo>
                  <a:pt x="9476762" y="5416683"/>
                  <a:pt x="9553148" y="5422760"/>
                  <a:pt x="9411462" y="5416094"/>
                </a:cubicBezTo>
                <a:cubicBezTo>
                  <a:pt x="9269776" y="5409428"/>
                  <a:pt x="8927709" y="5385012"/>
                  <a:pt x="8754237" y="5416094"/>
                </a:cubicBezTo>
                <a:cubicBezTo>
                  <a:pt x="8580766" y="5447176"/>
                  <a:pt x="8413264" y="5410024"/>
                  <a:pt x="8307324" y="5416094"/>
                </a:cubicBezTo>
                <a:cubicBezTo>
                  <a:pt x="8201384" y="5422164"/>
                  <a:pt x="7912690" y="5421686"/>
                  <a:pt x="7544943" y="5416094"/>
                </a:cubicBezTo>
                <a:cubicBezTo>
                  <a:pt x="7177196" y="5410502"/>
                  <a:pt x="7304235" y="5418502"/>
                  <a:pt x="7098030" y="5416094"/>
                </a:cubicBezTo>
                <a:cubicBezTo>
                  <a:pt x="6891825" y="5413686"/>
                  <a:pt x="6541479" y="5434609"/>
                  <a:pt x="6335649" y="5416094"/>
                </a:cubicBezTo>
                <a:cubicBezTo>
                  <a:pt x="6129819" y="5397579"/>
                  <a:pt x="6106541" y="5402791"/>
                  <a:pt x="5993892" y="5416094"/>
                </a:cubicBezTo>
                <a:cubicBezTo>
                  <a:pt x="5881243" y="5429397"/>
                  <a:pt x="5545248" y="5437743"/>
                  <a:pt x="5231511" y="5416094"/>
                </a:cubicBezTo>
                <a:cubicBezTo>
                  <a:pt x="4917774" y="5394445"/>
                  <a:pt x="4963237" y="5426599"/>
                  <a:pt x="4784598" y="5416094"/>
                </a:cubicBezTo>
                <a:cubicBezTo>
                  <a:pt x="4605959" y="5405589"/>
                  <a:pt x="4605904" y="5406658"/>
                  <a:pt x="4442841" y="5416094"/>
                </a:cubicBezTo>
                <a:cubicBezTo>
                  <a:pt x="4279778" y="5425530"/>
                  <a:pt x="4177180" y="5426138"/>
                  <a:pt x="3995928" y="5416094"/>
                </a:cubicBezTo>
                <a:cubicBezTo>
                  <a:pt x="3814676" y="5406050"/>
                  <a:pt x="3516440" y="5429234"/>
                  <a:pt x="3233547" y="5416094"/>
                </a:cubicBezTo>
                <a:cubicBezTo>
                  <a:pt x="2950654" y="5402954"/>
                  <a:pt x="2884354" y="5436103"/>
                  <a:pt x="2786634" y="5416094"/>
                </a:cubicBezTo>
                <a:cubicBezTo>
                  <a:pt x="2688914" y="5396085"/>
                  <a:pt x="2522958" y="5423232"/>
                  <a:pt x="2444877" y="5416094"/>
                </a:cubicBezTo>
                <a:cubicBezTo>
                  <a:pt x="2366796" y="5408956"/>
                  <a:pt x="2104768" y="5395479"/>
                  <a:pt x="1997964" y="5416094"/>
                </a:cubicBezTo>
                <a:cubicBezTo>
                  <a:pt x="1891160" y="5436709"/>
                  <a:pt x="1573016" y="5412376"/>
                  <a:pt x="1445895" y="5416094"/>
                </a:cubicBezTo>
                <a:cubicBezTo>
                  <a:pt x="1318774" y="5419812"/>
                  <a:pt x="986443" y="5400529"/>
                  <a:pt x="788670" y="5416094"/>
                </a:cubicBezTo>
                <a:cubicBezTo>
                  <a:pt x="590897" y="5431659"/>
                  <a:pt x="363709" y="5381266"/>
                  <a:pt x="0" y="5416094"/>
                </a:cubicBezTo>
                <a:cubicBezTo>
                  <a:pt x="-22973" y="5218643"/>
                  <a:pt x="-26699" y="5010779"/>
                  <a:pt x="0" y="4630760"/>
                </a:cubicBezTo>
                <a:cubicBezTo>
                  <a:pt x="26699" y="4250741"/>
                  <a:pt x="-15389" y="4196664"/>
                  <a:pt x="0" y="3953749"/>
                </a:cubicBezTo>
                <a:cubicBezTo>
                  <a:pt x="15389" y="3710834"/>
                  <a:pt x="468" y="3611311"/>
                  <a:pt x="0" y="3276737"/>
                </a:cubicBezTo>
                <a:cubicBezTo>
                  <a:pt x="-468" y="2942163"/>
                  <a:pt x="15360" y="2781998"/>
                  <a:pt x="0" y="2599725"/>
                </a:cubicBezTo>
                <a:cubicBezTo>
                  <a:pt x="-15360" y="2417452"/>
                  <a:pt x="14816" y="2100232"/>
                  <a:pt x="0" y="1922713"/>
                </a:cubicBezTo>
                <a:cubicBezTo>
                  <a:pt x="-14816" y="1745194"/>
                  <a:pt x="-24648" y="1604167"/>
                  <a:pt x="0" y="1299863"/>
                </a:cubicBezTo>
                <a:cubicBezTo>
                  <a:pt x="24648" y="995559"/>
                  <a:pt x="2182" y="279525"/>
                  <a:pt x="0" y="0"/>
                </a:cubicBezTo>
                <a:close/>
              </a:path>
            </a:pathLst>
          </a:custGeom>
          <a:noFill/>
          <a:ln w="4762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le 3">
            <a:extLst>
              <a:ext uri="{FF2B5EF4-FFF2-40B4-BE49-F238E27FC236}">
                <a16:creationId xmlns:a16="http://schemas.microsoft.com/office/drawing/2014/main" id="{4476BB20-BD9F-444A-87E4-F4111672B163}"/>
              </a:ext>
            </a:extLst>
          </p:cNvPr>
          <p:cNvGraphicFramePr>
            <a:graphicFrameLocks/>
          </p:cNvGraphicFramePr>
          <p:nvPr>
            <p:extLst>
              <p:ext uri="{D42A27DB-BD31-4B8C-83A1-F6EECF244321}">
                <p14:modId xmlns:p14="http://schemas.microsoft.com/office/powerpoint/2010/main" val="2843254406"/>
              </p:ext>
            </p:extLst>
          </p:nvPr>
        </p:nvGraphicFramePr>
        <p:xfrm>
          <a:off x="990600" y="1115142"/>
          <a:ext cx="10134603" cy="4567337"/>
        </p:xfrm>
        <a:graphic>
          <a:graphicData uri="http://schemas.openxmlformats.org/drawingml/2006/table">
            <a:tbl>
              <a:tblPr firstRow="1" bandRow="1">
                <a:tableStyleId>{5C22544A-7EE6-4342-B048-85BDC9FD1C3A}</a:tableStyleId>
              </a:tblPr>
              <a:tblGrid>
                <a:gridCol w="943143">
                  <a:extLst>
                    <a:ext uri="{9D8B030D-6E8A-4147-A177-3AD203B41FA5}">
                      <a16:colId xmlns:a16="http://schemas.microsoft.com/office/drawing/2014/main" val="3010339689"/>
                    </a:ext>
                  </a:extLst>
                </a:gridCol>
                <a:gridCol w="1220545">
                  <a:extLst>
                    <a:ext uri="{9D8B030D-6E8A-4147-A177-3AD203B41FA5}">
                      <a16:colId xmlns:a16="http://schemas.microsoft.com/office/drawing/2014/main" val="1385241467"/>
                    </a:ext>
                  </a:extLst>
                </a:gridCol>
                <a:gridCol w="1416225">
                  <a:extLst>
                    <a:ext uri="{9D8B030D-6E8A-4147-A177-3AD203B41FA5}">
                      <a16:colId xmlns:a16="http://schemas.microsoft.com/office/drawing/2014/main" val="1464910735"/>
                    </a:ext>
                  </a:extLst>
                </a:gridCol>
                <a:gridCol w="1408712">
                  <a:extLst>
                    <a:ext uri="{9D8B030D-6E8A-4147-A177-3AD203B41FA5}">
                      <a16:colId xmlns:a16="http://schemas.microsoft.com/office/drawing/2014/main" val="3197747359"/>
                    </a:ext>
                  </a:extLst>
                </a:gridCol>
                <a:gridCol w="1505340">
                  <a:extLst>
                    <a:ext uri="{9D8B030D-6E8A-4147-A177-3AD203B41FA5}">
                      <a16:colId xmlns:a16="http://schemas.microsoft.com/office/drawing/2014/main" val="1117382912"/>
                    </a:ext>
                  </a:extLst>
                </a:gridCol>
                <a:gridCol w="1551989">
                  <a:extLst>
                    <a:ext uri="{9D8B030D-6E8A-4147-A177-3AD203B41FA5}">
                      <a16:colId xmlns:a16="http://schemas.microsoft.com/office/drawing/2014/main" val="4129936315"/>
                    </a:ext>
                  </a:extLst>
                </a:gridCol>
                <a:gridCol w="2088649">
                  <a:extLst>
                    <a:ext uri="{9D8B030D-6E8A-4147-A177-3AD203B41FA5}">
                      <a16:colId xmlns:a16="http://schemas.microsoft.com/office/drawing/2014/main" val="1307954705"/>
                    </a:ext>
                  </a:extLst>
                </a:gridCol>
              </a:tblGrid>
              <a:tr h="320977">
                <a:tc>
                  <a:txBody>
                    <a:bodyPr/>
                    <a:lstStyle/>
                    <a:p>
                      <a:endParaRPr lang="es-CL" sz="1400"/>
                    </a:p>
                  </a:txBody>
                  <a:tcPr marL="78929" marR="78929" marT="39464" marB="39464"/>
                </a:tc>
                <a:tc>
                  <a:txBody>
                    <a:bodyPr/>
                    <a:lstStyle/>
                    <a:p>
                      <a:r>
                        <a:rPr lang="es-CL" sz="1400"/>
                        <a:t>ARGENTINA</a:t>
                      </a:r>
                    </a:p>
                  </a:txBody>
                  <a:tcPr marL="78929" marR="78929" marT="39464" marB="39464"/>
                </a:tc>
                <a:tc>
                  <a:txBody>
                    <a:bodyPr/>
                    <a:lstStyle/>
                    <a:p>
                      <a:r>
                        <a:rPr lang="es-CL" sz="1400"/>
                        <a:t>BRASIL</a:t>
                      </a:r>
                    </a:p>
                  </a:txBody>
                  <a:tcPr marL="78929" marR="78929" marT="39464" marB="39464"/>
                </a:tc>
                <a:tc>
                  <a:txBody>
                    <a:bodyPr/>
                    <a:lstStyle/>
                    <a:p>
                      <a:r>
                        <a:rPr lang="es-CL" sz="1400"/>
                        <a:t>CHILE</a:t>
                      </a:r>
                    </a:p>
                  </a:txBody>
                  <a:tcPr marL="78929" marR="78929" marT="39464" marB="39464"/>
                </a:tc>
                <a:tc>
                  <a:txBody>
                    <a:bodyPr/>
                    <a:lstStyle/>
                    <a:p>
                      <a:r>
                        <a:rPr lang="es-CL" sz="1400"/>
                        <a:t>PERU</a:t>
                      </a:r>
                    </a:p>
                  </a:txBody>
                  <a:tcPr marL="78929" marR="78929" marT="39464" marB="39464"/>
                </a:tc>
                <a:tc>
                  <a:txBody>
                    <a:bodyPr/>
                    <a:lstStyle/>
                    <a:p>
                      <a:r>
                        <a:rPr lang="es-CL" sz="1400"/>
                        <a:t> URUGUAY</a:t>
                      </a:r>
                    </a:p>
                  </a:txBody>
                  <a:tcPr marL="78929" marR="78929" marT="39464" marB="39464"/>
                </a:tc>
                <a:tc>
                  <a:txBody>
                    <a:bodyPr/>
                    <a:lstStyle/>
                    <a:p>
                      <a:r>
                        <a:rPr lang="es-CL" sz="1400"/>
                        <a:t> OTROS CASOS</a:t>
                      </a:r>
                    </a:p>
                  </a:txBody>
                  <a:tcPr marL="78929" marR="78929" marT="39464" marB="39464"/>
                </a:tc>
                <a:extLst>
                  <a:ext uri="{0D108BD9-81ED-4DB2-BD59-A6C34878D82A}">
                    <a16:rowId xmlns:a16="http://schemas.microsoft.com/office/drawing/2014/main" val="4292392971"/>
                  </a:ext>
                </a:extLst>
              </a:tr>
              <a:tr h="2873002">
                <a:tc>
                  <a:txBody>
                    <a:bodyPr/>
                    <a:lstStyle/>
                    <a:p>
                      <a:pPr algn="l"/>
                      <a:r>
                        <a:rPr lang="es-ES_tradnl" sz="1000" b="1">
                          <a:effectLst/>
                          <a:latin typeface="+mn-lt"/>
                          <a:ea typeface="Times New Roman" panose="02020603050405020304" pitchFamily="18" charset="0"/>
                          <a:cs typeface="Calibri" panose="020F0502020204030204" pitchFamily="34" charset="0"/>
                        </a:rPr>
                        <a:t>Pago en especie</a:t>
                      </a:r>
                      <a:endParaRPr lang="es-CL" sz="1000" b="1">
                        <a:effectLst/>
                        <a:latin typeface="+mn-lt"/>
                        <a:ea typeface="Times New Roman" panose="02020603050405020304" pitchFamily="18" charset="0"/>
                        <a:cs typeface="Times New Roman" panose="02020603050405020304" pitchFamily="18" charset="0"/>
                      </a:endParaRPr>
                    </a:p>
                  </a:txBody>
                  <a:tcPr marL="59196" marR="59196" marT="0" marB="0"/>
                </a:tc>
                <a:tc>
                  <a:txBody>
                    <a:bodyPr/>
                    <a:lstStyle/>
                    <a:p>
                      <a:pPr algn="l"/>
                      <a:r>
                        <a:rPr lang="es-ES_tradnl" sz="1000">
                          <a:effectLst/>
                          <a:latin typeface="+mn-lt"/>
                          <a:ea typeface="Times New Roman" panose="02020603050405020304" pitchFamily="18" charset="0"/>
                          <a:cs typeface="Calibri" panose="020F0502020204030204" pitchFamily="34" charset="0"/>
                        </a:rPr>
                        <a:t>No contempla   </a:t>
                      </a:r>
                      <a:endParaRPr lang="es-CL" sz="1000">
                        <a:effectLst/>
                        <a:latin typeface="+mn-lt"/>
                        <a:ea typeface="Times New Roman" panose="02020603050405020304" pitchFamily="18" charset="0"/>
                        <a:cs typeface="Times New Roman" panose="02020603050405020304" pitchFamily="18" charset="0"/>
                      </a:endParaRPr>
                    </a:p>
                  </a:txBody>
                  <a:tcPr marL="59196" marR="59196" marT="0" marB="0"/>
                </a:tc>
                <a:tc>
                  <a:txBody>
                    <a:bodyPr/>
                    <a:lstStyle/>
                    <a:p>
                      <a:pPr algn="l"/>
                      <a:r>
                        <a:rPr lang="es-ES_tradnl" sz="1000">
                          <a:effectLst/>
                          <a:latin typeface="+mn-lt"/>
                          <a:ea typeface="Times New Roman" panose="02020603050405020304" pitchFamily="18" charset="0"/>
                          <a:cs typeface="Calibri" panose="020F0502020204030204" pitchFamily="34" charset="0"/>
                        </a:rPr>
                        <a:t>No se permite. Prohibición de deducir del salario costos de alimentación, ropa, productos de higiene.</a:t>
                      </a:r>
                      <a:endParaRPr lang="es-CL" sz="1000">
                        <a:effectLst/>
                        <a:latin typeface="+mn-lt"/>
                        <a:ea typeface="Times New Roman" panose="02020603050405020304" pitchFamily="18" charset="0"/>
                        <a:cs typeface="Times New Roman" panose="02020603050405020304" pitchFamily="18" charset="0"/>
                      </a:endParaRPr>
                    </a:p>
                  </a:txBody>
                  <a:tcPr marL="59196" marR="59196" marT="0" marB="0"/>
                </a:tc>
                <a:tc>
                  <a:txBody>
                    <a:bodyPr/>
                    <a:lstStyle/>
                    <a:p>
                      <a:pPr algn="l"/>
                      <a:r>
                        <a:rPr lang="es-ES_tradnl" sz="1000">
                          <a:effectLst/>
                          <a:latin typeface="+mn-lt"/>
                          <a:ea typeface="Times New Roman" panose="02020603050405020304" pitchFamily="18" charset="0"/>
                          <a:cs typeface="Calibri" panose="020F0502020204030204" pitchFamily="34" charset="0"/>
                        </a:rPr>
                        <a:t>No se permite. Prohibición de deducir del salario costos de   alimentación y alojamiento  </a:t>
                      </a:r>
                      <a:endParaRPr lang="es-CL" sz="1000">
                        <a:effectLst/>
                        <a:latin typeface="+mn-lt"/>
                        <a:ea typeface="Times New Roman" panose="02020603050405020304" pitchFamily="18" charset="0"/>
                        <a:cs typeface="Times New Roman" panose="02020603050405020304" pitchFamily="18" charset="0"/>
                      </a:endParaRPr>
                    </a:p>
                  </a:txBody>
                  <a:tcPr marL="59196" marR="59196" marT="0" marB="0"/>
                </a:tc>
                <a:tc>
                  <a:txBody>
                    <a:bodyPr/>
                    <a:lstStyle/>
                    <a:p>
                      <a:pPr algn="l"/>
                      <a:r>
                        <a:rPr lang="es-ES_tradnl" sz="1000">
                          <a:effectLst/>
                          <a:latin typeface="+mn-lt"/>
                          <a:ea typeface="Times New Roman" panose="02020603050405020304" pitchFamily="18" charset="0"/>
                          <a:cs typeface="Calibri" panose="020F0502020204030204" pitchFamily="34" charset="0"/>
                        </a:rPr>
                        <a:t>No se permite. Prohibición de deducir del salario costos de   alimentación y alojamiento  </a:t>
                      </a:r>
                      <a:endParaRPr lang="es-CL" sz="1000">
                        <a:effectLst/>
                        <a:latin typeface="+mn-lt"/>
                        <a:ea typeface="Times New Roman" panose="02020603050405020304" pitchFamily="18" charset="0"/>
                        <a:cs typeface="Times New Roman" panose="02020603050405020304" pitchFamily="18" charset="0"/>
                      </a:endParaRPr>
                    </a:p>
                  </a:txBody>
                  <a:tcPr marL="59196" marR="59196" marT="0" marB="0"/>
                </a:tc>
                <a:tc>
                  <a:txBody>
                    <a:bodyPr/>
                    <a:lstStyle/>
                    <a:p>
                      <a:pPr algn="l"/>
                      <a:r>
                        <a:rPr lang="es-ES_tradnl" sz="1000">
                          <a:effectLst/>
                          <a:latin typeface="+mn-lt"/>
                          <a:ea typeface="Times New Roman" panose="02020603050405020304" pitchFamily="18" charset="0"/>
                          <a:cs typeface="Calibri" panose="020F0502020204030204" pitchFamily="34" charset="0"/>
                        </a:rPr>
                        <a:t>Ley lo permite. Por acuerdo de negociación colectiva, tope de 20% deducción del salario por alimentación y vivienda y 10% si solo es por alimentación.</a:t>
                      </a:r>
                      <a:endParaRPr lang="es-CL" sz="1000">
                        <a:effectLst/>
                        <a:latin typeface="+mn-lt"/>
                        <a:ea typeface="Times New Roman" panose="02020603050405020304" pitchFamily="18" charset="0"/>
                        <a:cs typeface="Times New Roman" panose="02020603050405020304" pitchFamily="18" charset="0"/>
                      </a:endParaRPr>
                    </a:p>
                  </a:txBody>
                  <a:tcPr marL="59196" marR="59196" marT="0" marB="0"/>
                </a:tc>
                <a:tc>
                  <a:txBody>
                    <a:bodyPr/>
                    <a:lstStyle/>
                    <a:p>
                      <a:pPr algn="l"/>
                      <a:r>
                        <a:rPr lang="es-ES_tradnl" sz="1000">
                          <a:effectLst/>
                          <a:latin typeface="+mn-lt"/>
                          <a:ea typeface="Times New Roman" panose="02020603050405020304" pitchFamily="18" charset="0"/>
                          <a:cs typeface="Calibri" panose="020F0502020204030204" pitchFamily="34" charset="0"/>
                        </a:rPr>
                        <a:t>Permiten el pago en especie:</a:t>
                      </a:r>
                      <a:r>
                        <a:rPr lang="es-ES_tradnl" sz="1000">
                          <a:solidFill>
                            <a:srgbClr val="000000"/>
                          </a:solidFill>
                          <a:effectLst/>
                          <a:latin typeface="+mn-lt"/>
                          <a:ea typeface="Times New Roman" panose="02020603050405020304" pitchFamily="18" charset="0"/>
                          <a:cs typeface="Times New Roman" panose="02020603050405020304" pitchFamily="18" charset="0"/>
                        </a:rPr>
                        <a:t> Colombia, Guatemala, México, Nicaragua, Panamá, Paraguay, Uruguay y Venezuela. Tiende   a eliminarse en las reformas legales más recientes.</a:t>
                      </a:r>
                    </a:p>
                    <a:p>
                      <a:pPr algn="l"/>
                      <a:endParaRPr lang="es-CL" sz="1000">
                        <a:effectLst/>
                        <a:latin typeface="+mn-lt"/>
                        <a:ea typeface="Times New Roman" panose="02020603050405020304" pitchFamily="18" charset="0"/>
                        <a:cs typeface="Times New Roman" panose="02020603050405020304" pitchFamily="18" charset="0"/>
                      </a:endParaRPr>
                    </a:p>
                    <a:p>
                      <a:pPr algn="l"/>
                      <a:r>
                        <a:rPr lang="es-ES_tradnl" sz="1000">
                          <a:effectLst/>
                          <a:latin typeface="+mn-lt"/>
                          <a:ea typeface="Times New Roman" panose="02020603050405020304" pitchFamily="18" charset="0"/>
                          <a:cs typeface="Calibri" panose="020F0502020204030204" pitchFamily="34" charset="0"/>
                        </a:rPr>
                        <a:t>Colombia reconoce a TDH derecho  al salario mínimo nacional, pero permite pago en especie, que no puede ser superior al 30% si reciben salario mínimo (hasta 50% si es más alto). En la práctica, esto ha llevado a que el salario que perciben las TDH sea inferior al mínimo para el sector.</a:t>
                      </a:r>
                      <a:endParaRPr lang="es-CL" sz="1000">
                        <a:effectLst/>
                        <a:latin typeface="+mn-lt"/>
                        <a:ea typeface="Times New Roman" panose="02020603050405020304" pitchFamily="18" charset="0"/>
                        <a:cs typeface="Times New Roman" panose="02020603050405020304" pitchFamily="18" charset="0"/>
                      </a:endParaRPr>
                    </a:p>
                    <a:p>
                      <a:pPr algn="l"/>
                      <a:r>
                        <a:rPr lang="es-ES_tradnl" sz="1000">
                          <a:effectLst/>
                          <a:latin typeface="+mn-lt"/>
                          <a:ea typeface="Times New Roman" panose="02020603050405020304" pitchFamily="18" charset="0"/>
                          <a:cs typeface="Calibri" panose="020F0502020204030204" pitchFamily="34" charset="0"/>
                        </a:rPr>
                        <a:t> </a:t>
                      </a:r>
                      <a:endParaRPr lang="es-CL" sz="1000">
                        <a:effectLst/>
                        <a:latin typeface="+mn-lt"/>
                        <a:ea typeface="Times New Roman" panose="02020603050405020304" pitchFamily="18" charset="0"/>
                        <a:cs typeface="Times New Roman" panose="02020603050405020304" pitchFamily="18" charset="0"/>
                      </a:endParaRPr>
                    </a:p>
                  </a:txBody>
                  <a:tcPr marL="59196" marR="59196" marT="0" marB="0"/>
                </a:tc>
                <a:extLst>
                  <a:ext uri="{0D108BD9-81ED-4DB2-BD59-A6C34878D82A}">
                    <a16:rowId xmlns:a16="http://schemas.microsoft.com/office/drawing/2014/main" val="2653818139"/>
                  </a:ext>
                </a:extLst>
              </a:tr>
              <a:tr h="1373358">
                <a:tc>
                  <a:txBody>
                    <a:bodyPr/>
                    <a:lstStyle/>
                    <a:p>
                      <a:r>
                        <a:rPr lang="es-CL" sz="1000" b="1">
                          <a:latin typeface="+mn-lt"/>
                        </a:rPr>
                        <a:t>Monto salario mínimo para el sector de trabajo del hogar</a:t>
                      </a:r>
                    </a:p>
                  </a:txBody>
                  <a:tcPr marL="78929" marR="78929" marT="39464" marB="39464"/>
                </a:tc>
                <a:tc>
                  <a:txBody>
                    <a:bodyPr/>
                    <a:lstStyle/>
                    <a:p>
                      <a:r>
                        <a:rPr lang="es-CL" sz="1000" b="0">
                          <a:latin typeface="+mn-lt"/>
                        </a:rPr>
                        <a:t>Entre 60.800 y 49.500 pesos al mes, según la categoría</a:t>
                      </a:r>
                    </a:p>
                    <a:p>
                      <a:r>
                        <a:rPr lang="es-CL" sz="1000" b="0">
                          <a:latin typeface="+mn-lt"/>
                        </a:rPr>
                        <a:t>(entre 450/210 y 365/171 dólares según tasa de cambio)</a:t>
                      </a:r>
                    </a:p>
                  </a:txBody>
                  <a:tcPr marL="78929" marR="78929" marT="39464" marB="39464"/>
                </a:tc>
                <a:tc>
                  <a:txBody>
                    <a:bodyPr/>
                    <a:lstStyle/>
                    <a:p>
                      <a:r>
                        <a:rPr lang="es-CL" sz="1000">
                          <a:latin typeface="+mn-lt"/>
                        </a:rPr>
                        <a:t>1.212 reales al mes</a:t>
                      </a:r>
                    </a:p>
                    <a:p>
                      <a:r>
                        <a:rPr lang="es-CL" sz="1000">
                          <a:latin typeface="+mn-lt"/>
                        </a:rPr>
                        <a:t>(aprox. 235 dólares)</a:t>
                      </a:r>
                    </a:p>
                  </a:txBody>
                  <a:tcPr marL="78929" marR="78929" marT="39464" marB="39464"/>
                </a:tc>
                <a:tc>
                  <a:txBody>
                    <a:bodyPr/>
                    <a:lstStyle/>
                    <a:p>
                      <a:r>
                        <a:rPr lang="es-CL" sz="1000">
                          <a:latin typeface="+mn-lt"/>
                        </a:rPr>
                        <a:t>400.000 pesos al mes (aprox. 450 dólares)</a:t>
                      </a:r>
                    </a:p>
                  </a:txBody>
                  <a:tcPr marL="78929" marR="78929" marT="39464" marB="394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000">
                          <a:latin typeface="+mn-lt"/>
                        </a:rPr>
                        <a:t>1.025 soles al mes (aprox. 267 dólares)</a:t>
                      </a:r>
                    </a:p>
                  </a:txBody>
                  <a:tcPr marL="78929" marR="78929" marT="39464" marB="394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000">
                          <a:latin typeface="+mn-lt"/>
                        </a:rPr>
                        <a:t>23.484 pesos al mes (aprox. 584 dólares)</a:t>
                      </a:r>
                    </a:p>
                  </a:txBody>
                  <a:tcPr marL="78929" marR="78929" marT="39464" marB="394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000" dirty="0"/>
                        <a:t>Todos los países de la región, excepto El Salvador, Guatemala, Honduras y República Dominicana fijan salario mínimo para el sector de </a:t>
                      </a:r>
                      <a:r>
                        <a:rPr lang="es-CL" sz="1000" dirty="0" err="1"/>
                        <a:t>TdH</a:t>
                      </a:r>
                      <a:r>
                        <a:rPr lang="es-CL" sz="1000" dirty="0"/>
                        <a:t>.</a:t>
                      </a:r>
                    </a:p>
                  </a:txBody>
                  <a:tcPr marL="78929" marR="78929" marT="39464" marB="39464"/>
                </a:tc>
                <a:extLst>
                  <a:ext uri="{0D108BD9-81ED-4DB2-BD59-A6C34878D82A}">
                    <a16:rowId xmlns:a16="http://schemas.microsoft.com/office/drawing/2014/main" val="2115420015"/>
                  </a:ext>
                </a:extLst>
              </a:tr>
            </a:tbl>
          </a:graphicData>
        </a:graphic>
      </p:graphicFrame>
    </p:spTree>
    <p:extLst>
      <p:ext uri="{BB962C8B-B14F-4D97-AF65-F5344CB8AC3E}">
        <p14:creationId xmlns:p14="http://schemas.microsoft.com/office/powerpoint/2010/main" val="259995322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1903</TotalTime>
  <Words>1875</Words>
  <Application>Microsoft Macintosh PowerPoint</Application>
  <PresentationFormat>Widescreen</PresentationFormat>
  <Paragraphs>159</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-apple-system</vt:lpstr>
      <vt:lpstr>Arial</vt:lpstr>
      <vt:lpstr>Calibri</vt:lpstr>
      <vt:lpstr>Calibri Light</vt:lpstr>
      <vt:lpstr>Tema de Office</vt:lpstr>
      <vt:lpstr>Salario mínimo: una conquista de las trabajadoras del hogar</vt:lpstr>
      <vt:lpstr>Por qué establecer salario minimo (SM)</vt:lpstr>
      <vt:lpstr>El salario mínimo en el siglo XX y XXI</vt:lpstr>
      <vt:lpstr>¿Salario mínimo nacional o por categorías o sectores? </vt:lpstr>
      <vt:lpstr>¿Salario mínimo nacional o por categorías o sectores? </vt:lpstr>
      <vt:lpstr>Concepto y fijación de salario mínimo</vt:lpstr>
      <vt:lpstr>PowerPoint Presentation</vt:lpstr>
      <vt:lpstr>Argentina: Escala de salarios para el personal de casa particular con retiro y sin retiro desde junio 2022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Salario mínimo: una conquista de las trabajadoras del hogar</dc:title>
  <dc:creator>Maria Elena Valenzuela</dc:creator>
  <cp:lastModifiedBy>Adriana Paz Ramirez</cp:lastModifiedBy>
  <cp:revision>2</cp:revision>
  <dcterms:created xsi:type="dcterms:W3CDTF">2022-08-17T21:27:14Z</dcterms:created>
  <dcterms:modified xsi:type="dcterms:W3CDTF">2022-10-07T18:50:40Z</dcterms:modified>
</cp:coreProperties>
</file>