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9"/>
  </p:notesMasterIdLst>
  <p:sldIdLst>
    <p:sldId id="263" r:id="rId2"/>
    <p:sldId id="265" r:id="rId3"/>
    <p:sldId id="268" r:id="rId4"/>
    <p:sldId id="272" r:id="rId5"/>
    <p:sldId id="260" r:id="rId6"/>
    <p:sldId id="257" r:id="rId7"/>
    <p:sldId id="276" r:id="rId8"/>
    <p:sldId id="258" r:id="rId9"/>
    <p:sldId id="277" r:id="rId10"/>
    <p:sldId id="259" r:id="rId11"/>
    <p:sldId id="278" r:id="rId12"/>
    <p:sldId id="266" r:id="rId13"/>
    <p:sldId id="279" r:id="rId14"/>
    <p:sldId id="261" r:id="rId15"/>
    <p:sldId id="273" r:id="rId16"/>
    <p:sldId id="262" r:id="rId17"/>
    <p:sldId id="274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725B04-9443-4A67-A5D1-11002FFCD8FD}" v="281" dt="2021-09-29T10:39:12.08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43"/>
  </p:normalViewPr>
  <p:slideViewPr>
    <p:cSldViewPr snapToGrid="0" snapToObjects="1">
      <p:cViewPr varScale="1">
        <p:scale>
          <a:sx n="119" d="100"/>
          <a:sy n="119" d="100"/>
        </p:scale>
        <p:origin x="216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5" d="100"/>
          <a:sy n="65" d="100"/>
        </p:scale>
        <p:origin x="3154" y="4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E23139-347F-A342-8BB1-00F815E09F0A}" type="datetimeFigureOut">
              <a:rPr lang="es-CL" smtClean="0"/>
              <a:t>08-09-24</a:t>
            </a:fld>
            <a:endParaRPr lang="es-CL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L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  <a:endParaRPr lang="es-CL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117E06-850A-0340-800C-D6A57BCA6937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21154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117E06-850A-0340-800C-D6A57BCA6937}" type="slidenum">
              <a:rPr lang="es-CL" smtClean="0"/>
              <a:t>1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8904403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s-CL" dirty="0"/>
              <a:t>En todos los países que han ratificado en Convenio se han producido cambios legales, en algunos casos antes de </a:t>
            </a:r>
            <a:r>
              <a:rPr lang="es-CL" dirty="0" err="1"/>
              <a:t>l;a</a:t>
            </a:r>
            <a:r>
              <a:rPr lang="es-CL" dirty="0"/>
              <a:t> ratificación por parte del país, pero en todos influidos por la </a:t>
            </a:r>
            <a:r>
              <a:rPr lang="es-CL" dirty="0" err="1"/>
              <a:t>visibilizacion</a:t>
            </a:r>
            <a:r>
              <a:rPr lang="es-CL" dirty="0"/>
              <a:t> de la importancia del trabajo del hogar y las injustas malas condiciones de este, que se logro a través del Convenio. </a:t>
            </a:r>
          </a:p>
          <a:p>
            <a:pPr marL="228600" indent="-228600">
              <a:buAutoNum type="arabicPeriod"/>
            </a:pPr>
            <a:r>
              <a:rPr lang="es-CL" dirty="0"/>
              <a:t>La realidad de la región es </a:t>
            </a:r>
            <a:r>
              <a:rPr lang="es-CL" dirty="0" err="1"/>
              <a:t>heterogenea</a:t>
            </a:r>
            <a:r>
              <a:rPr lang="es-CL" dirty="0"/>
              <a:t>, en algunos países se han logrado avances importantes en materia legal, en otros menos y quedan como deuda pendiente, estando en </a:t>
            </a:r>
            <a:r>
              <a:rPr lang="es-CL" dirty="0" err="1"/>
              <a:t>discusion</a:t>
            </a:r>
            <a:r>
              <a:rPr lang="es-CL" dirty="0"/>
              <a:t> estas reformas. </a:t>
            </a:r>
          </a:p>
          <a:p>
            <a:pPr marL="228600" indent="-228600">
              <a:buAutoNum type="arabicPeriod"/>
            </a:pPr>
            <a:r>
              <a:rPr lang="es-CL" dirty="0" err="1"/>
              <a:t>Ademas</a:t>
            </a:r>
            <a:r>
              <a:rPr lang="es-CL" dirty="0"/>
              <a:t> de los avances legales, el </a:t>
            </a:r>
            <a:r>
              <a:rPr lang="es-CL" dirty="0" err="1"/>
              <a:t>TdH</a:t>
            </a:r>
            <a:r>
              <a:rPr lang="es-CL" dirty="0"/>
              <a:t> es hoy considerado de una manera distinta que hace 20 anos. Hay un factor cultural que esta cambiando.</a:t>
            </a:r>
          </a:p>
          <a:p>
            <a:pPr marL="228600" indent="-228600">
              <a:buAutoNum type="arabicPeriod"/>
            </a:pPr>
            <a:r>
              <a:rPr lang="es-CL" dirty="0"/>
              <a:t>A pesar de estos avances, hay todavía importantes desafíos. No se ha completado el proceso de reforma legal para equiparar en un 100% los derechos.</a:t>
            </a:r>
          </a:p>
          <a:p>
            <a:pPr marL="228600" indent="-228600">
              <a:buAutoNum type="arabicPeriod"/>
            </a:pPr>
            <a:r>
              <a:rPr lang="es-CL" dirty="0"/>
              <a:t>Pero mas importante que esto es el alto nivel de incumplimiento de la legislación, que explica la alta tasa de informalidad y </a:t>
            </a:r>
            <a:r>
              <a:rPr lang="es-CL" dirty="0" err="1"/>
              <a:t>desporteccion</a:t>
            </a:r>
            <a:r>
              <a:rPr lang="es-CL" dirty="0"/>
              <a:t>.</a:t>
            </a:r>
          </a:p>
          <a:p>
            <a:pPr marL="228600" indent="-228600">
              <a:buAutoNum type="arabicPeriod"/>
            </a:pPr>
            <a:r>
              <a:rPr lang="es-CL" dirty="0"/>
              <a:t>Se requiere por lo tanto voluntad política y una amplia alianza para efectivamente hacer cumplir el Convenio.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117E06-850A-0340-800C-D6A57BCA6937}" type="slidenum">
              <a:rPr lang="es-CL" smtClean="0"/>
              <a:t>10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4513682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pt-BR" dirty="0"/>
              <a:t>Em todos os países que ratificaram uma Convenção foram feitas mudanças na legislação, em alguns casos antes da ratificação por parte do país, mas em todos os casos viram-se influenciados pela visibilização da importância do trabalho doméstico e das injustas e deficientes condições de trabalho, isso foi possível por meio da Convenção. </a:t>
            </a:r>
          </a:p>
          <a:p>
            <a:pPr marL="228600" indent="-228600">
              <a:buAutoNum type="arabicPeriod"/>
            </a:pPr>
            <a:r>
              <a:rPr lang="pt-BR" dirty="0"/>
              <a:t>A realidade da região é heterogênea, em alguns países foram feitos avanços importantes em matéria legal, em outros menos, e permanecem como uma dívida pendente, ficando estas reformas em discussão. </a:t>
            </a:r>
          </a:p>
          <a:p>
            <a:pPr marL="228600" indent="-228600">
              <a:buAutoNum type="arabicPeriod"/>
            </a:pPr>
            <a:r>
              <a:rPr lang="pt-BR" dirty="0"/>
              <a:t>Além dos avanços legais, o Trabalho Doméstico é visto hoje de maneira diferente que há 20 anos. Há um fator cultural que está mudando.</a:t>
            </a:r>
          </a:p>
          <a:p>
            <a:pPr marL="228600" indent="-228600">
              <a:buAutoNum type="arabicPeriod"/>
            </a:pPr>
            <a:r>
              <a:rPr lang="pt-BR" dirty="0"/>
              <a:t>Apesar destes avanços, ainda há importantes desafios. No foi completado o processo de reforma legal para equiparar em 100% os direitos.</a:t>
            </a:r>
          </a:p>
          <a:p>
            <a:pPr marL="228600" indent="-228600">
              <a:buAutoNum type="arabicPeriod"/>
            </a:pPr>
            <a:r>
              <a:rPr lang="pt-BR" dirty="0"/>
              <a:t>Porém, o mais importante é o alto nível de descumprimento da legislação, que explica a alta taxa de informalidade e desproteção.</a:t>
            </a:r>
          </a:p>
          <a:p>
            <a:pPr marL="228600" indent="-228600">
              <a:buAutoNum type="arabicPeriod"/>
            </a:pPr>
            <a:r>
              <a:rPr lang="pt-BR" dirty="0"/>
              <a:t>Portanto, precisa-se de vontade política e de uma ampla parceria para efetivamente fazer cumprir a Convenção. 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117E06-850A-0340-800C-D6A57BCA6937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229027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117E06-850A-0340-800C-D6A57BCA6937}" type="slidenum">
              <a:rPr lang="es-CL" smtClean="0"/>
              <a:t>12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8577976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117E06-850A-0340-800C-D6A57BCA6937}" type="slidenum">
              <a:rPr lang="es-CL" smtClean="0"/>
              <a:t>13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8198414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117E06-850A-0340-800C-D6A57BCA6937}" type="slidenum">
              <a:rPr lang="es-CL" smtClean="0"/>
              <a:t>14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49485398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117E06-850A-0340-800C-D6A57BCA6937}" type="slidenum">
              <a:rPr lang="es-CL" smtClean="0"/>
              <a:t>15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86854640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117E06-850A-0340-800C-D6A57BCA6937}" type="slidenum">
              <a:rPr lang="es-CL" smtClean="0"/>
              <a:t>16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4059022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117E06-850A-0340-800C-D6A57BCA6937}" type="slidenum">
              <a:rPr lang="es-CL" smtClean="0"/>
              <a:t>17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139667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117E06-850A-0340-800C-D6A57BCA6937}" type="slidenum">
              <a:rPr lang="es-CL" smtClean="0"/>
              <a:t>2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933823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117E06-850A-0340-800C-D6A57BCA6937}" type="slidenum">
              <a:rPr lang="es-CL" smtClean="0"/>
              <a:t>3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285799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117E06-850A-0340-800C-D6A57BCA6937}" type="slidenum">
              <a:rPr lang="es-CL" smtClean="0"/>
              <a:t>4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1363693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117E06-850A-0340-800C-D6A57BCA6937}" type="slidenum">
              <a:rPr lang="es-CL" smtClean="0"/>
              <a:t>5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600961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CL" dirty="0"/>
              <a:t>1. </a:t>
            </a:r>
            <a:r>
              <a:rPr lang="es-CL" dirty="0" err="1"/>
              <a:t>America</a:t>
            </a:r>
            <a:r>
              <a:rPr lang="es-CL" dirty="0"/>
              <a:t> Latina esta a la cabeza en términos del numero de países que han ratificado el C189, comprometiéndose de este modo a realizar las modificaciones legales y llevar a cabo las políticas necesarias para que se reconozcan los derechos de las trabajadoras del hogar y se garantice su acceso a trabajo decente.</a:t>
            </a:r>
          </a:p>
          <a:p>
            <a:r>
              <a:rPr lang="es-CL" dirty="0"/>
              <a:t>2. En </a:t>
            </a:r>
            <a:r>
              <a:rPr lang="es-CL" dirty="0" err="1"/>
              <a:t>Iberoamerica</a:t>
            </a:r>
            <a:r>
              <a:rPr lang="es-CL" dirty="0"/>
              <a:t>, la gran mayoría ha ratificado, faltan apenas 5 países (son Cuba, El Salvador, Guatemala, Honduras y Venezuela, pero no los </a:t>
            </a:r>
            <a:r>
              <a:rPr lang="es-CL" dirty="0" err="1"/>
              <a:t>mencionaria</a:t>
            </a:r>
            <a:r>
              <a:rPr lang="es-CL" dirty="0"/>
              <a:t>), lo cual plantea la necesidad de redoblar esfuerzos para que estos países ratifiquen.</a:t>
            </a:r>
          </a:p>
          <a:p>
            <a:r>
              <a:rPr lang="es-CL" dirty="0"/>
              <a:t>3. Este numero, que es impresionante para ALC, no lo es en otras regiones. Es necesario compartir las experiencias de ALC, a fin de inspirar a otros países a avanzar. </a:t>
            </a:r>
          </a:p>
          <a:p>
            <a:endParaRPr lang="es-CL" dirty="0"/>
          </a:p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117E06-850A-0340-800C-D6A57BCA6937}" type="slidenum">
              <a:rPr lang="es-CL" smtClean="0"/>
              <a:t>6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6967614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1. A América Latina está no topo, em termos do número de países que ratificaram a C189, assumindo assim o compromisso de realizar as modificações legais e desenvolver as políticas necessárias para o reconhecimento dos direitos das trabalhadoras domésticas e para garantir o acesso delas ao trabalho decente.</a:t>
            </a:r>
          </a:p>
          <a:p>
            <a:r>
              <a:rPr lang="pt-BR" dirty="0"/>
              <a:t>2. Na América Ibérica, a maioria já ratificou, faltam apenas 5 países (Cuba, El Salvador, Guatemala, Honduras e Venezuela, mas não os mencionaria); é preciso, então dobrar os esforços para obter a ratificação nesses países.</a:t>
            </a:r>
          </a:p>
          <a:p>
            <a:r>
              <a:rPr lang="pt-BR" dirty="0"/>
              <a:t>3. Este número, que é impressionante para a ALC, em outras regiões não é igual. É necessário compartilhar as experiências da ALC, a fim de inspirar outros países a avançar. </a:t>
            </a:r>
          </a:p>
          <a:p>
            <a:endParaRPr lang="es-CL" dirty="0"/>
          </a:p>
          <a:p>
            <a:endParaRPr lang="es-CL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117E06-850A-0340-800C-D6A57BCA6937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44758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es-CL" dirty="0"/>
              <a:t>El factor que distingue a ALC del resto es la historia de organización y lucha del movimiento de trabajadoras del hogar. En 2005, cuando tener un Convenio sobre </a:t>
            </a:r>
            <a:r>
              <a:rPr lang="es-CL" dirty="0" err="1"/>
              <a:t>TdH</a:t>
            </a:r>
            <a:r>
              <a:rPr lang="es-CL" dirty="0"/>
              <a:t> no era mas que un sueño, se realizo el primer encuentro entre la CONLACTRAHO y la organización regional de mujeres sindicalistas y en esa ocasión hicieron un llamado conjunto a la OIT a formular un Convenio. Este hecho histórico, la </a:t>
            </a:r>
            <a:r>
              <a:rPr lang="es-CL" dirty="0" err="1"/>
              <a:t>Declaracion</a:t>
            </a:r>
            <a:r>
              <a:rPr lang="es-CL" dirty="0"/>
              <a:t> de Montevideo (lugar de la reunión) fue un antecedente importante para que el Grupo de Trabajadores (uno de los 3 miembros de la OIT) presentara en 2008 al Consejo de </a:t>
            </a:r>
            <a:r>
              <a:rPr lang="es-CL" dirty="0" err="1"/>
              <a:t>Administracion</a:t>
            </a:r>
            <a:r>
              <a:rPr lang="es-CL" dirty="0"/>
              <a:t> de la OIT (el parlamento de la OIT) una propuesta para considerar la posibilidad de adoptar un instrumento internacional sobre Trabajo del Hogar. La propuesta fue aceptada y esto dio inicio al proceso de elaboración del Convenio. </a:t>
            </a:r>
          </a:p>
          <a:p>
            <a:pPr marL="228600" indent="-228600">
              <a:buAutoNum type="arabicPeriod"/>
            </a:pPr>
            <a:r>
              <a:rPr lang="es-CL" dirty="0"/>
              <a:t>Las organizaciones se involucraron activamente en el proceso de formulación, que </a:t>
            </a:r>
            <a:r>
              <a:rPr lang="es-CL" dirty="0" err="1"/>
              <a:t>incluia</a:t>
            </a:r>
            <a:r>
              <a:rPr lang="es-CL" dirty="0"/>
              <a:t> una serie de pasos, entre otros la elaboración de informes sobre la situación nacional, lo que dio lugar en varios países a amplios procesos de </a:t>
            </a:r>
            <a:r>
              <a:rPr lang="es-CL" dirty="0" err="1"/>
              <a:t>discusion</a:t>
            </a:r>
            <a:r>
              <a:rPr lang="es-CL" dirty="0"/>
              <a:t> . Formaron parte de las delegaciones sindicales en algunos casos y gubernamentales en otros y estuvieron también en las discusiones que se realizaron en Ginebra en la Conferencia Internacional del Trabajo. </a:t>
            </a:r>
          </a:p>
          <a:p>
            <a:pPr marL="228600" indent="-228600">
              <a:buAutoNum type="arabicPeriod"/>
            </a:pPr>
            <a:r>
              <a:rPr lang="es-CL" dirty="0"/>
              <a:t>Esta historia de movilizaciones dejo el terreno fértil para el proceso de ratificación. En </a:t>
            </a:r>
            <a:r>
              <a:rPr lang="es-CL" dirty="0" err="1"/>
              <a:t>ningun</a:t>
            </a:r>
            <a:r>
              <a:rPr lang="es-CL" dirty="0"/>
              <a:t> país fue fácil y las estrategias fueron diversas, pero contribuyeron al fortalecimiento de las organizaciones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117E06-850A-0340-800C-D6A57BCA6937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17262615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8600" indent="-228600">
              <a:buAutoNum type="arabicPeriod"/>
            </a:pPr>
            <a:r>
              <a:rPr lang="pt-BR" dirty="0"/>
              <a:t>O fator que diferencia a ALC dos outros é a história de organização e luta do movimento de trabalhadoras domésticas. Em 2005, quando contar com uma Convenção sobre Trabalho Doméstico não era mais que um sonho, foi realizado o primeiro encontro entre a CONLACTRAHO e a organização regional de mulheres sindicalistas, e nessa ocasião elas fizeram um chamado conjunto à OIT para formular uma Convenção. Esse acontecimento histórico, a Declaração de Montevidéu (local da reunião) foi um antecedente importante para que o Grupo de Trabalhadores (um dos 3 membros da OIT) apresentasse, em 2008, ao Conselho de Administração da OIT (o parlamento da OIT) uma proposta para considerar a possibilidade de adotar um instrumento internacional sobre Trabalho Doméstico. A proposta foi aceita e isso deu início ao processo de elaboração da Convenção. </a:t>
            </a:r>
          </a:p>
          <a:p>
            <a:pPr marL="228600" indent="-228600">
              <a:buAutoNum type="arabicPeriod"/>
            </a:pPr>
            <a:r>
              <a:rPr lang="pt-BR" dirty="0"/>
              <a:t>As organizações se envolveram ativamente no processo de formulação, que incluía uma série de passos, entre outros, a elaboração de relatórios sobre a situação nacional, e isso deu lugar em vários países a amplos processos de discussão. Fizeram parte das delegações sindicais, em alguns casos, e governamentais, em outros, e estiveram também nas discussões que ocorreram em Genebra, na Conferência Internacional do Trabalho. </a:t>
            </a:r>
          </a:p>
          <a:p>
            <a:pPr marL="228600" indent="-228600">
              <a:buAutoNum type="arabicPeriod"/>
            </a:pPr>
            <a:r>
              <a:rPr lang="pt-BR" dirty="0"/>
              <a:t>Esta história de mobilizações deixou o terreno fértil para o processo de ratificação. Em nenhum país foi fácil, e as estratégias foram diversas, mas contribuíram para o fortalecimento das organizações</a:t>
            </a: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117E06-850A-0340-800C-D6A57BCA6937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48657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EDC1-FB01-3446-8DFE-D941F03E0311}" type="datetimeFigureOut">
              <a:rPr lang="es-CL" smtClean="0"/>
              <a:t>08-09-24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C7D7305-EE64-2C4A-B9A5-5A701D5D5DB7}" type="slidenum">
              <a:rPr lang="es-CL" smtClean="0"/>
              <a:t>‹#›</a:t>
            </a:fld>
            <a:endParaRPr lang="es-CL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26761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EDC1-FB01-3446-8DFE-D941F03E0311}" type="datetimeFigureOut">
              <a:rPr lang="es-CL" smtClean="0"/>
              <a:t>08-09-24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D7305-EE64-2C4A-B9A5-5A701D5D5DB7}" type="slidenum">
              <a:rPr lang="es-CL" smtClean="0"/>
              <a:t>‹#›</a:t>
            </a:fld>
            <a:endParaRPr lang="es-CL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881845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EDC1-FB01-3446-8DFE-D941F03E0311}" type="datetimeFigureOut">
              <a:rPr lang="es-CL" smtClean="0"/>
              <a:t>08-09-24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D7305-EE64-2C4A-B9A5-5A701D5D5DB7}" type="slidenum">
              <a:rPr lang="es-CL" smtClean="0"/>
              <a:t>‹#›</a:t>
            </a:fld>
            <a:endParaRPr lang="es-CL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054884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EDC1-FB01-3446-8DFE-D941F03E0311}" type="datetimeFigureOut">
              <a:rPr lang="es-CL" smtClean="0"/>
              <a:t>08-09-24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D7305-EE64-2C4A-B9A5-5A701D5D5DB7}" type="slidenum">
              <a:rPr lang="es-CL" smtClean="0"/>
              <a:t>‹#›</a:t>
            </a:fld>
            <a:endParaRPr lang="es-CL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3547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EDC1-FB01-3446-8DFE-D941F03E0311}" type="datetimeFigureOut">
              <a:rPr lang="es-CL" smtClean="0"/>
              <a:t>08-09-24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D7305-EE64-2C4A-B9A5-5A701D5D5DB7}" type="slidenum">
              <a:rPr lang="es-CL" smtClean="0"/>
              <a:t>‹#›</a:t>
            </a:fld>
            <a:endParaRPr lang="es-CL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902450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EDC1-FB01-3446-8DFE-D941F03E0311}" type="datetimeFigureOut">
              <a:rPr lang="es-CL" smtClean="0"/>
              <a:t>08-09-24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D7305-EE64-2C4A-B9A5-5A701D5D5DB7}" type="slidenum">
              <a:rPr lang="es-CL" smtClean="0"/>
              <a:t>‹#›</a:t>
            </a:fld>
            <a:endParaRPr lang="es-CL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17365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EDC1-FB01-3446-8DFE-D941F03E0311}" type="datetimeFigureOut">
              <a:rPr lang="es-CL" smtClean="0"/>
              <a:t>08-09-24</a:t>
            </a:fld>
            <a:endParaRPr lang="es-C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D7305-EE64-2C4A-B9A5-5A701D5D5DB7}" type="slidenum">
              <a:rPr lang="es-CL" smtClean="0"/>
              <a:t>‹#›</a:t>
            </a:fld>
            <a:endParaRPr lang="es-CL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71003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EDC1-FB01-3446-8DFE-D941F03E0311}" type="datetimeFigureOut">
              <a:rPr lang="es-CL" smtClean="0"/>
              <a:t>08-09-24</a:t>
            </a:fld>
            <a:endParaRPr lang="es-C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D7305-EE64-2C4A-B9A5-5A701D5D5DB7}" type="slidenum">
              <a:rPr lang="es-CL" smtClean="0"/>
              <a:t>‹#›</a:t>
            </a:fld>
            <a:endParaRPr lang="es-CL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11397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EDC1-FB01-3446-8DFE-D941F03E0311}" type="datetimeFigureOut">
              <a:rPr lang="es-CL" smtClean="0"/>
              <a:t>08-09-24</a:t>
            </a:fld>
            <a:endParaRPr lang="es-C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D7305-EE64-2C4A-B9A5-5A701D5D5DB7}" type="slidenum">
              <a:rPr lang="es-CL" smtClean="0"/>
              <a:t>‹#›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335323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5EDC1-FB01-3446-8DFE-D941F03E0311}" type="datetimeFigureOut">
              <a:rPr lang="es-CL" smtClean="0"/>
              <a:t>08-09-24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D7305-EE64-2C4A-B9A5-5A701D5D5DB7}" type="slidenum">
              <a:rPr lang="es-CL" smtClean="0"/>
              <a:t>‹#›</a:t>
            </a:fld>
            <a:endParaRPr lang="es-CL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35194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2F5EDC1-FB01-3446-8DFE-D941F03E0311}" type="datetimeFigureOut">
              <a:rPr lang="es-CL" smtClean="0"/>
              <a:t>08-09-24</a:t>
            </a:fld>
            <a:endParaRPr lang="es-C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s-C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7D7305-EE64-2C4A-B9A5-5A701D5D5DB7}" type="slidenum">
              <a:rPr lang="es-CL" smtClean="0"/>
              <a:t>‹#›</a:t>
            </a:fld>
            <a:endParaRPr lang="es-CL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18293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5EDC1-FB01-3446-8DFE-D941F03E0311}" type="datetimeFigureOut">
              <a:rPr lang="es-CL" smtClean="0"/>
              <a:t>08-09-24</a:t>
            </a:fld>
            <a:endParaRPr lang="es-C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C7D7305-EE64-2C4A-B9A5-5A701D5D5DB7}" type="slidenum">
              <a:rPr lang="es-CL" smtClean="0"/>
              <a:t>‹#›</a:t>
            </a:fld>
            <a:endParaRPr lang="es-CL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56216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7CA52-E5DE-414B-BBD2-20C1FDF8B2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410766"/>
            <a:ext cx="11174817" cy="1428667"/>
          </a:xfrm>
        </p:spPr>
        <p:txBody>
          <a:bodyPr>
            <a:normAutofit/>
          </a:bodyPr>
          <a:lstStyle/>
          <a:p>
            <a:pPr algn="ctr"/>
            <a:r>
              <a:rPr lang="es-419" sz="2400" b="1" dirty="0" err="1"/>
              <a:t>ValidaciÓn</a:t>
            </a:r>
            <a:r>
              <a:rPr lang="en-US" sz="2400" b="1" dirty="0"/>
              <a:t> de </a:t>
            </a:r>
            <a:r>
              <a:rPr lang="en-US" sz="2400" b="1" dirty="0" err="1"/>
              <a:t>instrumentos</a:t>
            </a:r>
            <a:r>
              <a:rPr lang="en-US" sz="2400" b="1" dirty="0"/>
              <a:t> e </a:t>
            </a:r>
            <a:r>
              <a:rPr lang="en-US" sz="2400" b="1" dirty="0" err="1"/>
              <a:t>intercambio</a:t>
            </a:r>
            <a:r>
              <a:rPr lang="en-US" sz="2400" b="1" dirty="0"/>
              <a:t> de </a:t>
            </a:r>
            <a:r>
              <a:rPr lang="en-US" sz="2400" b="1" dirty="0" err="1"/>
              <a:t>experiencias</a:t>
            </a:r>
            <a:r>
              <a:rPr lang="en-US" sz="2400" b="1" dirty="0"/>
              <a:t>  </a:t>
            </a:r>
            <a:br>
              <a:rPr lang="en-US" sz="2400" b="1" dirty="0"/>
            </a:br>
            <a:br>
              <a:rPr lang="en-US" sz="2400" b="1" dirty="0"/>
            </a:br>
            <a:r>
              <a:rPr lang="pt-BR" sz="2400" b="1" dirty="0" err="1"/>
              <a:t>ValidaÇÃo</a:t>
            </a:r>
            <a:r>
              <a:rPr lang="pt-BR" sz="2400" b="1" dirty="0"/>
              <a:t> de instrumentos e troca de </a:t>
            </a:r>
            <a:r>
              <a:rPr lang="pt-BR" sz="2400" b="1" dirty="0" err="1"/>
              <a:t>experiÊncias</a:t>
            </a:r>
            <a:r>
              <a:rPr lang="pt-BR" sz="2400" b="1" dirty="0"/>
              <a:t> </a:t>
            </a:r>
            <a:endParaRPr lang="en-US" sz="2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42C0CC-468F-0046-B3B8-FC358257E9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5290" y="3559816"/>
            <a:ext cx="10531818" cy="262833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dirty="0" err="1"/>
              <a:t>Construcción</a:t>
            </a:r>
            <a:r>
              <a:rPr lang="en-CA" dirty="0"/>
              <a:t> de </a:t>
            </a:r>
            <a:r>
              <a:rPr lang="en-CA" dirty="0" err="1"/>
              <a:t>Caja</a:t>
            </a:r>
            <a:r>
              <a:rPr lang="en-CA" dirty="0"/>
              <a:t> de </a:t>
            </a:r>
            <a:r>
              <a:rPr lang="en-CA" dirty="0" err="1"/>
              <a:t>Herramientas</a:t>
            </a:r>
            <a:r>
              <a:rPr lang="en-CA" dirty="0"/>
              <a:t> de </a:t>
            </a:r>
            <a:r>
              <a:rPr lang="en-CA" dirty="0" err="1"/>
              <a:t>Implementación</a:t>
            </a:r>
            <a:r>
              <a:rPr lang="en-CA" dirty="0"/>
              <a:t> del C189 para </a:t>
            </a:r>
            <a:r>
              <a:rPr lang="en-CA" dirty="0" err="1"/>
              <a:t>Organizaciones</a:t>
            </a:r>
            <a:r>
              <a:rPr lang="en-CA" dirty="0"/>
              <a:t> </a:t>
            </a:r>
            <a:r>
              <a:rPr lang="en-CA" dirty="0" err="1"/>
              <a:t>Sindicales</a:t>
            </a:r>
            <a:r>
              <a:rPr lang="en-CA" dirty="0"/>
              <a:t> de </a:t>
            </a:r>
            <a:r>
              <a:rPr lang="en-CA" dirty="0" err="1"/>
              <a:t>Trabajadoras</a:t>
            </a:r>
            <a:r>
              <a:rPr lang="en-CA" dirty="0"/>
              <a:t> del </a:t>
            </a:r>
            <a:r>
              <a:rPr lang="en-CA" dirty="0" err="1"/>
              <a:t>Hogar</a:t>
            </a:r>
            <a:r>
              <a:rPr lang="en-CA" dirty="0"/>
              <a:t> </a:t>
            </a:r>
            <a:r>
              <a:rPr lang="en-CA" dirty="0" err="1"/>
              <a:t>en</a:t>
            </a:r>
            <a:r>
              <a:rPr lang="en-CA" dirty="0"/>
              <a:t> América Latina y el Caribe </a:t>
            </a:r>
          </a:p>
          <a:p>
            <a:pPr marL="0" indent="0" algn="ctr">
              <a:buNone/>
            </a:pPr>
            <a:endParaRPr lang="en-CA" dirty="0"/>
          </a:p>
          <a:p>
            <a:pPr marL="0" indent="0" algn="ctr">
              <a:buNone/>
            </a:pPr>
            <a:r>
              <a:rPr lang="pt-BR" dirty="0"/>
              <a:t>Construção da Caixa de Ferramentas de Implementação da C189 para Organizações Sindicais de Trabalhadoras Domésticas na América Latina e o Caribe</a:t>
            </a:r>
          </a:p>
          <a:p>
            <a:pPr marL="0" indent="0" algn="ctr">
              <a:buNone/>
            </a:pPr>
            <a:endParaRPr lang="en-CA" sz="3200" dirty="0"/>
          </a:p>
        </p:txBody>
      </p:sp>
      <p:pic>
        <p:nvPicPr>
          <p:cNvPr id="1028" name="Picture 4" descr="Description: idwf logo FITD">
            <a:extLst>
              <a:ext uri="{FF2B5EF4-FFF2-40B4-BE49-F238E27FC236}">
                <a16:creationId xmlns:a16="http://schemas.microsoft.com/office/drawing/2014/main" id="{31D4D66B-9CC9-2847-9550-59FA7BBC28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947" y="1955800"/>
            <a:ext cx="1725871" cy="1601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15237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93096E-43D1-BB4E-B799-3BCE83646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893" y="127591"/>
            <a:ext cx="10501961" cy="1158949"/>
          </a:xfrm>
        </p:spPr>
        <p:txBody>
          <a:bodyPr>
            <a:normAutofit/>
          </a:bodyPr>
          <a:lstStyle/>
          <a:p>
            <a:pPr algn="ctr"/>
            <a:r>
              <a:rPr lang="es-CL" sz="2800" b="1"/>
              <a:t>¿CÓmo </a:t>
            </a:r>
            <a:r>
              <a:rPr lang="es-CL" sz="2800" b="1" dirty="0"/>
              <a:t>estamos después de la ratificación?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4E038E-F904-7042-94CF-49CB7C7E3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121" y="1020725"/>
            <a:ext cx="11663916" cy="47846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s-CL" sz="1800" dirty="0"/>
              <a:t>La ratificación ha ido acompañada (o precedida</a:t>
            </a:r>
            <a:r>
              <a:rPr lang="es-CL" sz="1800"/>
              <a:t>) por modificaciones legales, </a:t>
            </a:r>
            <a:r>
              <a:rPr lang="es-CL" sz="1800" dirty="0"/>
              <a:t>a fin de adecuar las leyes nacionales a lo que obliga el Convenio</a:t>
            </a:r>
          </a:p>
          <a:p>
            <a:pPr marL="0" indent="0">
              <a:buNone/>
            </a:pPr>
            <a:r>
              <a:rPr lang="es-CL" sz="1800" b="1" dirty="0">
                <a:solidFill>
                  <a:schemeClr val="accent6">
                    <a:lumMod val="75000"/>
                  </a:schemeClr>
                </a:solidFill>
              </a:rPr>
              <a:t>Avances</a:t>
            </a:r>
            <a:r>
              <a:rPr lang="es-CL" sz="1800" dirty="0"/>
              <a:t>:</a:t>
            </a:r>
          </a:p>
          <a:p>
            <a:pPr lvl="1"/>
            <a:r>
              <a:rPr lang="es-CL" dirty="0"/>
              <a:t>En materia legal hay avances, en algunos países muy importantes, en </a:t>
            </a:r>
            <a:r>
              <a:rPr lang="es-CL"/>
              <a:t>otros más </a:t>
            </a:r>
            <a:r>
              <a:rPr lang="es-CL" dirty="0"/>
              <a:t>leves</a:t>
            </a:r>
          </a:p>
          <a:p>
            <a:pPr lvl="1"/>
            <a:r>
              <a:rPr lang="es-CL" dirty="0"/>
              <a:t>El trabajo del hogar es </a:t>
            </a:r>
            <a:r>
              <a:rPr lang="es-CL"/>
              <a:t>hoy más </a:t>
            </a:r>
            <a:r>
              <a:rPr lang="es-CL" dirty="0"/>
              <a:t>reconocido que antes como trabajo</a:t>
            </a:r>
          </a:p>
          <a:p>
            <a:pPr marL="0" indent="0">
              <a:buNone/>
            </a:pPr>
            <a:r>
              <a:rPr lang="es-CL" sz="1800" b="1">
                <a:solidFill>
                  <a:srgbClr val="7030A0"/>
                </a:solidFill>
              </a:rPr>
              <a:t>Desafíos</a:t>
            </a:r>
            <a:r>
              <a:rPr lang="es-CL" sz="1800" b="1" dirty="0">
                <a:solidFill>
                  <a:srgbClr val="7030A0"/>
                </a:solidFill>
              </a:rPr>
              <a:t>:</a:t>
            </a:r>
          </a:p>
          <a:p>
            <a:pPr lvl="1"/>
            <a:r>
              <a:rPr lang="es-CL" dirty="0"/>
              <a:t>Todavía no se ha completado el proceso de equiparación legal ni </a:t>
            </a:r>
            <a:r>
              <a:rPr lang="es-CL"/>
              <a:t>logrado el trabajo </a:t>
            </a:r>
            <a:r>
              <a:rPr lang="es-CL" dirty="0"/>
              <a:t>decente</a:t>
            </a:r>
          </a:p>
          <a:p>
            <a:pPr lvl="1"/>
            <a:r>
              <a:rPr lang="es-CL" dirty="0"/>
              <a:t>Persiste un alto nivel de incumplimiento (y desconocimiento) de la legislación, lo cual lleva a mantener </a:t>
            </a:r>
            <a:r>
              <a:rPr lang="es-CL"/>
              <a:t>viejas prácticas </a:t>
            </a:r>
            <a:r>
              <a:rPr lang="es-CL" dirty="0"/>
              <a:t>y explica la alta informalidad</a:t>
            </a:r>
          </a:p>
          <a:p>
            <a:pPr lvl="1"/>
            <a:r>
              <a:rPr lang="es-CL" dirty="0"/>
              <a:t>El efectivo cumplimiento del Convenio exige voluntad política para transformar la cultura de incumplimiento</a:t>
            </a:r>
          </a:p>
          <a:p>
            <a:pPr marL="457200" lvl="1" indent="0" algn="ctr">
              <a:buNone/>
            </a:pPr>
            <a:endParaRPr lang="es-CL" sz="1600" b="1" dirty="0">
              <a:solidFill>
                <a:schemeClr val="accent6">
                  <a:lumMod val="75000"/>
                </a:schemeClr>
              </a:solidFill>
            </a:endParaRPr>
          </a:p>
          <a:p>
            <a:pPr marL="457200" lvl="1" indent="0" algn="ctr">
              <a:buNone/>
            </a:pPr>
            <a:r>
              <a:rPr lang="es-CL" sz="1600" b="1">
                <a:solidFill>
                  <a:schemeClr val="accent6">
                    <a:lumMod val="75000"/>
                  </a:schemeClr>
                </a:solidFill>
              </a:rPr>
              <a:t>SIN DUDA, VAMOS AVANZANDO, PERO AÚN </a:t>
            </a:r>
            <a:r>
              <a:rPr lang="es-CL" sz="1600" b="1" dirty="0">
                <a:solidFill>
                  <a:schemeClr val="accent6">
                    <a:lumMod val="75000"/>
                  </a:schemeClr>
                </a:solidFill>
              </a:rPr>
              <a:t>QUEDA UN LARGO </a:t>
            </a:r>
            <a:r>
              <a:rPr lang="es-CL" sz="1600" b="1">
                <a:solidFill>
                  <a:schemeClr val="accent6">
                    <a:lumMod val="75000"/>
                  </a:schemeClr>
                </a:solidFill>
              </a:rPr>
              <a:t>CAMINO POR RECORRER </a:t>
            </a:r>
            <a:r>
              <a:rPr lang="es-CL" sz="1600" b="1" dirty="0">
                <a:solidFill>
                  <a:schemeClr val="accent6">
                    <a:lumMod val="75000"/>
                  </a:schemeClr>
                </a:solidFill>
              </a:rPr>
              <a:t>PARA QUE EL TRABAJO DECENTE SEA LA REALIDAD COTIDIANA DE LAS TDH EN CADA CENTRO DE TRABAJO</a:t>
            </a:r>
          </a:p>
        </p:txBody>
      </p:sp>
    </p:spTree>
    <p:extLst>
      <p:ext uri="{BB962C8B-B14F-4D97-AF65-F5344CB8AC3E}">
        <p14:creationId xmlns:p14="http://schemas.microsoft.com/office/powerpoint/2010/main" val="18415250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93096E-43D1-BB4E-B799-3BCE83646C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893" y="127591"/>
            <a:ext cx="10501961" cy="1158949"/>
          </a:xfrm>
        </p:spPr>
        <p:txBody>
          <a:bodyPr>
            <a:normAutofit/>
          </a:bodyPr>
          <a:lstStyle/>
          <a:p>
            <a:pPr algn="ctr"/>
            <a:r>
              <a:rPr lang="pt-BR" sz="2800" b="1" dirty="0"/>
              <a:t>Como estamos depois da </a:t>
            </a:r>
            <a:r>
              <a:rPr lang="pt-BR" sz="2800" b="1" dirty="0" err="1"/>
              <a:t>ratificaÇÃo</a:t>
            </a:r>
            <a:r>
              <a:rPr lang="pt-BR" sz="2800" b="1" dirty="0"/>
              <a:t>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94E038E-F904-7042-94CF-49CB7C7E33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121" y="1020725"/>
            <a:ext cx="11663916" cy="495586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pt-BR" sz="1800" dirty="0"/>
              <a:t>A ratificação foi acompanhada (ou precedida) por modificações legais, a fim de adaptar as leis nacionais às disposições da Convenção</a:t>
            </a:r>
          </a:p>
          <a:p>
            <a:pPr marL="0" indent="0">
              <a:buNone/>
            </a:pPr>
            <a:r>
              <a:rPr lang="pt-BR" sz="1800" b="1" dirty="0">
                <a:solidFill>
                  <a:schemeClr val="accent6">
                    <a:lumMod val="75000"/>
                  </a:schemeClr>
                </a:solidFill>
              </a:rPr>
              <a:t>Avanços</a:t>
            </a:r>
            <a:r>
              <a:rPr lang="pt-BR" sz="1800" dirty="0"/>
              <a:t>:</a:t>
            </a:r>
          </a:p>
          <a:p>
            <a:pPr lvl="1"/>
            <a:r>
              <a:rPr lang="pt-BR" dirty="0"/>
              <a:t>Em matéria legal há avanços que em alguns países são muito importantes e em outros menos</a:t>
            </a:r>
          </a:p>
          <a:p>
            <a:pPr lvl="1"/>
            <a:r>
              <a:rPr lang="pt-BR" dirty="0"/>
              <a:t>O trabalho doméstico hoje é mais reconhecido que antes enquanto trabalho</a:t>
            </a:r>
          </a:p>
          <a:p>
            <a:pPr marL="0" indent="0">
              <a:buNone/>
            </a:pPr>
            <a:r>
              <a:rPr lang="pt-BR" sz="1800" b="1" dirty="0">
                <a:solidFill>
                  <a:srgbClr val="7030A0"/>
                </a:solidFill>
              </a:rPr>
              <a:t>Desafios:</a:t>
            </a:r>
          </a:p>
          <a:p>
            <a:pPr lvl="1"/>
            <a:r>
              <a:rPr lang="pt-BR" dirty="0"/>
              <a:t>Ainda não foi completado o processo de equiparação legal nem foi alcançado o trabalho decente</a:t>
            </a:r>
          </a:p>
          <a:p>
            <a:pPr lvl="1"/>
            <a:r>
              <a:rPr lang="pt-BR" dirty="0"/>
              <a:t>Persiste um alto nível de descumprimento (e desconhecimento) da legislação, que conduz à continuidade das velhas práticas e explica o alto nível de informalidade</a:t>
            </a:r>
          </a:p>
          <a:p>
            <a:pPr lvl="1"/>
            <a:r>
              <a:rPr lang="pt-BR" dirty="0"/>
              <a:t>O efetivo cumprimento da Convenção exige vontade política para modificar a cultura do descumprimento</a:t>
            </a:r>
          </a:p>
          <a:p>
            <a:pPr marL="457200" lvl="1" indent="0" algn="ctr">
              <a:buNone/>
            </a:pPr>
            <a:r>
              <a:rPr lang="pt-BR" sz="1600" b="1" dirty="0">
                <a:solidFill>
                  <a:schemeClr val="accent6">
                    <a:lumMod val="75000"/>
                  </a:schemeClr>
                </a:solidFill>
              </a:rPr>
              <a:t>SEM DÚVIDA, ESTAMOS AVANÇANDO, MAS AINDA HÁ UM LONGO CAMINHO PELA FRENTE PARA QUE O TRABALHO DECENTE SEJA A REALIDADE COTIDIANA DAS TRABALHADORAS DOMÉSTICAS EM CADA CENTRO DE TRABALHO</a:t>
            </a:r>
          </a:p>
        </p:txBody>
      </p:sp>
    </p:spTree>
    <p:extLst>
      <p:ext uri="{BB962C8B-B14F-4D97-AF65-F5344CB8AC3E}">
        <p14:creationId xmlns:p14="http://schemas.microsoft.com/office/powerpoint/2010/main" val="423061217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21BFD-7828-464C-BC17-11BFACA78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893" y="180753"/>
            <a:ext cx="10501961" cy="1673001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en-US" dirty="0"/>
              <a:t>A </a:t>
            </a:r>
            <a:r>
              <a:rPr lang="en-US" dirty="0" err="1"/>
              <a:t>continuaciÓn</a:t>
            </a:r>
            <a:r>
              <a:rPr lang="en-US" dirty="0"/>
              <a:t>, </a:t>
            </a:r>
            <a:r>
              <a:rPr lang="en-US" dirty="0" err="1"/>
              <a:t>acompáñenos</a:t>
            </a:r>
            <a:r>
              <a:rPr lang="en-US" dirty="0"/>
              <a:t> a </a:t>
            </a:r>
            <a:r>
              <a:rPr lang="en-US" dirty="0" err="1"/>
              <a:t>escuchar</a:t>
            </a:r>
            <a:r>
              <a:rPr lang="en-US" dirty="0"/>
              <a:t> al panel subregional de </a:t>
            </a:r>
            <a:r>
              <a:rPr lang="en-US" dirty="0" err="1"/>
              <a:t>dirigentas</a:t>
            </a:r>
            <a:r>
              <a:rPr lang="en-US" dirty="0"/>
              <a:t>:</a:t>
            </a:r>
            <a:br>
              <a:rPr lang="en-US" dirty="0"/>
            </a:br>
            <a:br>
              <a:rPr lang="en-US" dirty="0"/>
            </a:br>
            <a:br>
              <a:rPr lang="en-US" dirty="0"/>
            </a:br>
            <a:r>
              <a:rPr lang="pt-BR" dirty="0"/>
              <a:t>A seguir, VAMOS </a:t>
            </a:r>
            <a:r>
              <a:rPr lang="pt-BR" dirty="0" err="1"/>
              <a:t>escutAR</a:t>
            </a:r>
            <a:r>
              <a:rPr lang="pt-BR" dirty="0"/>
              <a:t> o painel sub-regional de mulheres líderes</a:t>
            </a:r>
            <a:br>
              <a:rPr lang="pt-BR" dirty="0"/>
            </a:br>
            <a:br>
              <a:rPr lang="pt-BR" dirty="0"/>
            </a:br>
            <a:br>
              <a:rPr lang="pt-BR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AD3B48-1734-AA4F-A428-351F38A53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9115" y="3226634"/>
            <a:ext cx="10749516" cy="3450613"/>
          </a:xfrm>
        </p:spPr>
        <p:txBody>
          <a:bodyPr/>
          <a:lstStyle/>
          <a:p>
            <a:pPr lvl="0"/>
            <a:r>
              <a:rPr lang="es-ES" sz="2400" dirty="0"/>
              <a:t>Brasil: </a:t>
            </a:r>
            <a:r>
              <a:rPr lang="es-ES" sz="2400" dirty="0" err="1"/>
              <a:t>Luiza</a:t>
            </a:r>
            <a:r>
              <a:rPr lang="es-ES" sz="2400" dirty="0"/>
              <a:t> Batista (Presidenta de </a:t>
            </a:r>
            <a:r>
              <a:rPr lang="es-ES" sz="2400" dirty="0" err="1"/>
              <a:t>Fenatrad</a:t>
            </a:r>
            <a:r>
              <a:rPr lang="es-ES" sz="2400" dirty="0"/>
              <a:t>)</a:t>
            </a:r>
            <a:endParaRPr lang="en-CA" sz="2400" dirty="0"/>
          </a:p>
          <a:p>
            <a:pPr lvl="0"/>
            <a:r>
              <a:rPr lang="es-ES" sz="2400" dirty="0"/>
              <a:t>Paraguay: Librada Maciel (Sec. </a:t>
            </a:r>
            <a:r>
              <a:rPr lang="es-ES" sz="2400" dirty="0" err="1"/>
              <a:t>Gral</a:t>
            </a:r>
            <a:r>
              <a:rPr lang="es-ES" sz="2400" dirty="0"/>
              <a:t> de </a:t>
            </a:r>
            <a:r>
              <a:rPr lang="es-ES" sz="2400" dirty="0" err="1"/>
              <a:t>Sintradi</a:t>
            </a:r>
            <a:r>
              <a:rPr lang="es-ES" sz="2400" dirty="0"/>
              <a:t>)</a:t>
            </a:r>
            <a:endParaRPr lang="en-CA" sz="2400" dirty="0"/>
          </a:p>
          <a:p>
            <a:pPr lvl="0"/>
            <a:r>
              <a:rPr lang="es-ES" sz="2400" dirty="0"/>
              <a:t>Chile: María </a:t>
            </a:r>
            <a:r>
              <a:rPr lang="es-ES" sz="2400" dirty="0" err="1"/>
              <a:t>Cotal</a:t>
            </a:r>
            <a:r>
              <a:rPr lang="es-ES" sz="2400" dirty="0"/>
              <a:t> (Presidenta de </a:t>
            </a:r>
            <a:r>
              <a:rPr lang="es-ES" sz="2400" dirty="0" err="1"/>
              <a:t>Fesintracap</a:t>
            </a:r>
            <a:r>
              <a:rPr lang="es-ES" sz="2400" dirty="0"/>
              <a:t>)</a:t>
            </a:r>
            <a:endParaRPr lang="en-CA" sz="2400" dirty="0"/>
          </a:p>
          <a:p>
            <a:pPr lvl="0"/>
            <a:r>
              <a:rPr lang="es-ES" sz="2400" dirty="0"/>
              <a:t>Argentina: Marcelo </a:t>
            </a:r>
            <a:r>
              <a:rPr lang="es-ES" sz="2400" dirty="0" err="1"/>
              <a:t>Cossari</a:t>
            </a:r>
            <a:r>
              <a:rPr lang="es-ES" sz="2400" dirty="0"/>
              <a:t> (Coord. Campañas/Proyectos de UPACP)</a:t>
            </a:r>
            <a:endParaRPr lang="en-CA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3254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321BFD-7828-464C-BC17-11BFACA782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893" y="180753"/>
            <a:ext cx="10501961" cy="1673001"/>
          </a:xfrm>
        </p:spPr>
        <p:txBody>
          <a:bodyPr/>
          <a:lstStyle/>
          <a:p>
            <a:r>
              <a:rPr lang="pt-BR" dirty="0"/>
              <a:t>Preguntas/perguntas: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AD3B48-1734-AA4F-A428-351F38A531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893" y="2015732"/>
            <a:ext cx="10749516" cy="3450613"/>
          </a:xfrm>
        </p:spPr>
        <p:txBody>
          <a:bodyPr/>
          <a:lstStyle/>
          <a:p>
            <a:pPr fontAlgn="base"/>
            <a:r>
              <a:rPr lang="en-CA" sz="2800" dirty="0" err="1"/>
              <a:t>Avances</a:t>
            </a:r>
            <a:r>
              <a:rPr lang="en-CA" sz="2800" dirty="0"/>
              <a:t> y </a:t>
            </a:r>
            <a:r>
              <a:rPr lang="en-CA" sz="2800" dirty="0" err="1"/>
              <a:t>logros</a:t>
            </a:r>
            <a:r>
              <a:rPr lang="en-CA" sz="2800" dirty="0"/>
              <a:t> </a:t>
            </a:r>
            <a:r>
              <a:rPr lang="en-CA" sz="2800" dirty="0" err="1"/>
              <a:t>en</a:t>
            </a:r>
            <a:r>
              <a:rPr lang="en-CA" sz="2800" dirty="0"/>
              <a:t> </a:t>
            </a:r>
            <a:r>
              <a:rPr lang="en-CA" sz="2800" dirty="0" err="1"/>
              <a:t>su</a:t>
            </a:r>
            <a:r>
              <a:rPr lang="en-CA" sz="2800" dirty="0"/>
              <a:t> </a:t>
            </a:r>
            <a:r>
              <a:rPr lang="en-CA" sz="2800" dirty="0" err="1"/>
              <a:t>país</a:t>
            </a:r>
            <a:r>
              <a:rPr lang="en-CA" sz="2800" dirty="0"/>
              <a:t> </a:t>
            </a:r>
            <a:r>
              <a:rPr lang="en-CA" sz="2800" dirty="0" err="1"/>
              <a:t>en</a:t>
            </a:r>
            <a:r>
              <a:rPr lang="en-CA" sz="2800" dirty="0"/>
              <a:t> </a:t>
            </a:r>
            <a:r>
              <a:rPr lang="en-CA" sz="2800" dirty="0" err="1"/>
              <a:t>relación</a:t>
            </a:r>
            <a:r>
              <a:rPr lang="en-CA" sz="2800" dirty="0"/>
              <a:t> al C189</a:t>
            </a:r>
          </a:p>
          <a:p>
            <a:pPr marL="0" indent="0" fontAlgn="base">
              <a:buNone/>
            </a:pPr>
            <a:endParaRPr lang="en-CA" sz="2800" dirty="0"/>
          </a:p>
          <a:p>
            <a:pPr fontAlgn="base"/>
            <a:r>
              <a:rPr lang="en-CA" sz="2800" dirty="0"/>
              <a:t>¿</a:t>
            </a:r>
            <a:r>
              <a:rPr lang="en-CA" sz="2800" dirty="0" err="1"/>
              <a:t>Cuáles</a:t>
            </a:r>
            <a:r>
              <a:rPr lang="en-CA" sz="2800" dirty="0"/>
              <a:t> son los </a:t>
            </a:r>
            <a:r>
              <a:rPr lang="en-CA" sz="2800" dirty="0" err="1"/>
              <a:t>temas</a:t>
            </a:r>
            <a:r>
              <a:rPr lang="en-CA" sz="2800" dirty="0"/>
              <a:t> de </a:t>
            </a:r>
            <a:r>
              <a:rPr lang="en-CA" sz="2800" dirty="0" err="1"/>
              <a:t>urgencia</a:t>
            </a:r>
            <a:r>
              <a:rPr lang="en-CA" sz="2800" dirty="0"/>
              <a:t> y </a:t>
            </a:r>
            <a:r>
              <a:rPr lang="en-CA" sz="2800" dirty="0" err="1"/>
              <a:t>prioridad</a:t>
            </a:r>
            <a:r>
              <a:rPr lang="en-CA" sz="2800" dirty="0"/>
              <a:t> </a:t>
            </a:r>
            <a:r>
              <a:rPr lang="en-CA" sz="2800" dirty="0" err="1"/>
              <a:t>sindical</a:t>
            </a:r>
            <a:r>
              <a:rPr lang="en-CA" sz="2800" dirty="0"/>
              <a:t> de </a:t>
            </a:r>
            <a:r>
              <a:rPr lang="en-CA" sz="2800" dirty="0" err="1"/>
              <a:t>su</a:t>
            </a:r>
            <a:r>
              <a:rPr lang="en-CA" sz="2800" dirty="0"/>
              <a:t> </a:t>
            </a:r>
            <a:r>
              <a:rPr lang="en-CA" sz="2800" dirty="0" err="1"/>
              <a:t>país</a:t>
            </a:r>
            <a:r>
              <a:rPr lang="en-CA" sz="2800" dirty="0"/>
              <a:t>?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34314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C5C53-0A0E-7440-9C20-95D93FA3A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846" y="342420"/>
            <a:ext cx="11334307" cy="1049235"/>
          </a:xfrm>
        </p:spPr>
        <p:txBody>
          <a:bodyPr/>
          <a:lstStyle/>
          <a:p>
            <a:r>
              <a:rPr lang="es-CL" b="1" dirty="0"/>
              <a:t>Testimonios de la consulta para construir la caja de herramientas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F0CB6-A993-6147-B008-D5BF31EE7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847" y="1860698"/>
            <a:ext cx="11639106" cy="3934045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s-ES" sz="2600" dirty="0"/>
              <a:t>"Las </a:t>
            </a:r>
            <a:r>
              <a:rPr lang="es-ES" sz="2600" dirty="0" err="1"/>
              <a:t>dirigentas</a:t>
            </a:r>
            <a:r>
              <a:rPr lang="es-ES" sz="2600" dirty="0"/>
              <a:t> tenemos que prepararnos para entender mejor el Convenio 189. No queremos que nadie hable por nosotras. La Caja de Herramientas podría ayudarnos" –  </a:t>
            </a:r>
            <a:r>
              <a:rPr lang="es-ES" sz="2600" dirty="0" err="1"/>
              <a:t>Maria</a:t>
            </a:r>
            <a:r>
              <a:rPr lang="es-ES" sz="2600" dirty="0"/>
              <a:t> </a:t>
            </a:r>
            <a:r>
              <a:rPr lang="es-ES" sz="2600" dirty="0" err="1"/>
              <a:t>Cotal</a:t>
            </a:r>
            <a:r>
              <a:rPr lang="es-ES" sz="2600" dirty="0"/>
              <a:t>, FESINTRACAP, </a:t>
            </a:r>
            <a:r>
              <a:rPr lang="es-ES" sz="2600" dirty="0">
                <a:solidFill>
                  <a:schemeClr val="accent1"/>
                </a:solidFill>
              </a:rPr>
              <a:t>Chile</a:t>
            </a:r>
            <a:endParaRPr lang="en-CA" sz="2600" dirty="0">
              <a:solidFill>
                <a:schemeClr val="accent1"/>
              </a:solidFill>
            </a:endParaRPr>
          </a:p>
          <a:p>
            <a:pPr marL="0" lvl="0" indent="0">
              <a:buNone/>
            </a:pPr>
            <a:r>
              <a:rPr lang="es-ES" sz="2600" dirty="0"/>
              <a:t>"Las trabajadoras no leen los manuales, no entienden lo que dice y se aburren. Necesitamos un material claro, fácil de entender, atractivo y que nos sirva para el trabajo en nuestro país“ – Marciana Santander, </a:t>
            </a:r>
            <a:r>
              <a:rPr lang="es-ES" sz="2600" dirty="0" err="1"/>
              <a:t>Sintradespy</a:t>
            </a:r>
            <a:r>
              <a:rPr lang="es-ES" sz="2600" dirty="0"/>
              <a:t>, </a:t>
            </a:r>
            <a:r>
              <a:rPr lang="es-ES" sz="2600" dirty="0">
                <a:solidFill>
                  <a:schemeClr val="accent1"/>
                </a:solidFill>
              </a:rPr>
              <a:t>Paraguay</a:t>
            </a:r>
          </a:p>
          <a:p>
            <a:pPr marL="0" indent="0">
              <a:buNone/>
            </a:pPr>
            <a:r>
              <a:rPr lang="es-ES" sz="2600" dirty="0"/>
              <a:t>“Es necesario llegar a las trabajadoras con organización, informaciones calificadas, oferta de formación política y de derechos, y con la utilización de una comunicación eficaz” – </a:t>
            </a:r>
            <a:r>
              <a:rPr lang="es-ES" sz="2600" dirty="0" err="1"/>
              <a:t>Creuza</a:t>
            </a:r>
            <a:r>
              <a:rPr lang="es-ES" sz="2600" dirty="0"/>
              <a:t> Oliveira, FENATRAD, </a:t>
            </a:r>
            <a:r>
              <a:rPr lang="es-ES" sz="2600" dirty="0">
                <a:solidFill>
                  <a:schemeClr val="accent1"/>
                </a:solidFill>
              </a:rPr>
              <a:t>Brasil</a:t>
            </a:r>
            <a:endParaRPr lang="en-CA" sz="2600" dirty="0">
              <a:solidFill>
                <a:schemeClr val="accent1"/>
              </a:solidFill>
            </a:endParaRPr>
          </a:p>
          <a:p>
            <a:pPr lvl="0"/>
            <a:endParaRPr lang="en-CA" sz="4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550647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CC5C53-0A0E-7440-9C20-95D93FA3A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8846" y="342420"/>
            <a:ext cx="11334307" cy="1049235"/>
          </a:xfrm>
        </p:spPr>
        <p:txBody>
          <a:bodyPr/>
          <a:lstStyle/>
          <a:p>
            <a:r>
              <a:rPr lang="pt-BR" b="1" dirty="0"/>
              <a:t>depoimentos da consulta para a </a:t>
            </a:r>
            <a:r>
              <a:rPr lang="pt-BR" b="1" dirty="0" err="1"/>
              <a:t>construÇÃo</a:t>
            </a:r>
            <a:r>
              <a:rPr lang="pt-BR" b="1" dirty="0"/>
              <a:t> da caixa de ferramentas</a:t>
            </a:r>
            <a:endParaRPr lang="pt-B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1F0CB6-A993-6147-B008-D5BF31EE777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8847" y="1860698"/>
            <a:ext cx="11639106" cy="3934045"/>
          </a:xfrm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pt-BR" sz="2600" dirty="0"/>
              <a:t>“Nós, líderes, devemos nos preparar para entender melhor a Convenção 189. Não queremos que ninguém fale por nós.  A Caixa de Ferramentas poderia nos ajudar" –  Maria </a:t>
            </a:r>
            <a:r>
              <a:rPr lang="pt-BR" sz="2600" dirty="0" err="1"/>
              <a:t>Cotal</a:t>
            </a:r>
            <a:r>
              <a:rPr lang="pt-BR" sz="2600" dirty="0"/>
              <a:t>, FESINTRACAP, Chile</a:t>
            </a:r>
          </a:p>
          <a:p>
            <a:pPr marL="0" lvl="0" indent="0">
              <a:buNone/>
            </a:pPr>
            <a:r>
              <a:rPr lang="pt-BR" sz="2600" dirty="0"/>
              <a:t>“As trabalhadoras não leem os manuais, não entendem o que ali diz e acham chato. Precisamos de um material claro, fácil de entender, atraente e que sirva para o trabalho no nosso país“ – Marciana Santander, </a:t>
            </a:r>
            <a:r>
              <a:rPr lang="pt-BR" sz="2600" dirty="0" err="1"/>
              <a:t>Sintradespy</a:t>
            </a:r>
            <a:r>
              <a:rPr lang="pt-BR" sz="2600" dirty="0"/>
              <a:t>, </a:t>
            </a:r>
            <a:r>
              <a:rPr lang="pt-BR" sz="2600" dirty="0">
                <a:solidFill>
                  <a:schemeClr val="accent1"/>
                </a:solidFill>
              </a:rPr>
              <a:t>Paraguai</a:t>
            </a:r>
          </a:p>
          <a:p>
            <a:pPr marL="0" indent="0">
              <a:buNone/>
            </a:pPr>
            <a:r>
              <a:rPr lang="pt-BR" sz="2600" dirty="0"/>
              <a:t>“É necessário chegar às trabalhadoras com organização, informações qualificadas, oferta de formação política e direitos, e com a utilização de uma comunicação eficaz” – Creuza Oliveira, FENATRAD, Brasil</a:t>
            </a:r>
          </a:p>
          <a:p>
            <a:pPr lvl="0"/>
            <a:endParaRPr lang="en-CA" sz="4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58710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FDF76-E375-F047-A151-E96E1FB3E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567" y="804519"/>
            <a:ext cx="11111024" cy="1049235"/>
          </a:xfrm>
        </p:spPr>
        <p:txBody>
          <a:bodyPr/>
          <a:lstStyle/>
          <a:p>
            <a:r>
              <a:rPr lang="es-CL" b="1" dirty="0"/>
              <a:t>Testimonios de la consulta para construir la caja de herramientas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069AA-9720-1D4C-8A46-D8D6BC82A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241" y="2015732"/>
            <a:ext cx="11111024" cy="345061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s-ES" dirty="0"/>
              <a:t>"Un material que use distintos medios seria muy útil para nuestro trabajo sindical. Los manuales escritos, con mucho texto, no son atractivos para </a:t>
            </a:r>
            <a:r>
              <a:rPr lang="es-ES"/>
              <a:t>las trabajadoras“–   Yadira Samaniego, SINGRETRADS, </a:t>
            </a:r>
            <a:r>
              <a:rPr lang="es-ES">
                <a:solidFill>
                  <a:schemeClr val="accent1"/>
                </a:solidFill>
              </a:rPr>
              <a:t>Panamá</a:t>
            </a:r>
            <a:endParaRPr lang="es-ES" dirty="0">
              <a:solidFill>
                <a:schemeClr val="accent1"/>
              </a:solidFill>
            </a:endParaRPr>
          </a:p>
          <a:p>
            <a:pPr lvl="0"/>
            <a:endParaRPr lang="es-ES" dirty="0"/>
          </a:p>
          <a:p>
            <a:pPr marL="0" indent="0">
              <a:buNone/>
            </a:pPr>
            <a:r>
              <a:rPr lang="es-ES"/>
              <a:t>“Difundir el </a:t>
            </a:r>
            <a:r>
              <a:rPr lang="es-ES" dirty="0"/>
              <a:t>C189 a través </a:t>
            </a:r>
            <a:r>
              <a:rPr lang="es-ES"/>
              <a:t>de conversatorios y en todos </a:t>
            </a:r>
            <a:r>
              <a:rPr lang="es-ES" dirty="0"/>
              <a:t>los espacios posibles. Contar con un material de divulgación y explicación del C189, en un lenguaje que las trabajadoras reconozcan </a:t>
            </a:r>
            <a:r>
              <a:rPr lang="es-ES"/>
              <a:t>como suyo, con sus </a:t>
            </a:r>
            <a:r>
              <a:rPr lang="es-ES" dirty="0"/>
              <a:t>términos </a:t>
            </a:r>
            <a:r>
              <a:rPr lang="es-ES"/>
              <a:t>y vocabulario. Eso sería lo más </a:t>
            </a:r>
            <a:r>
              <a:rPr lang="es-ES" dirty="0"/>
              <a:t>importante”  - </a:t>
            </a:r>
            <a:r>
              <a:rPr lang="es-ES" dirty="0" err="1"/>
              <a:t>Zenilda</a:t>
            </a:r>
            <a:r>
              <a:rPr lang="es-ES" dirty="0"/>
              <a:t> </a:t>
            </a:r>
            <a:r>
              <a:rPr lang="es-ES"/>
              <a:t>Silveira,  </a:t>
            </a:r>
            <a:r>
              <a:rPr lang="es-ES" dirty="0"/>
              <a:t>Asesora Sindicato de </a:t>
            </a:r>
            <a:r>
              <a:rPr lang="es-ES"/>
              <a:t>Trabajadoras Domésticas </a:t>
            </a:r>
            <a:r>
              <a:rPr lang="es-ES" dirty="0"/>
              <a:t>del Municipio </a:t>
            </a:r>
            <a:r>
              <a:rPr lang="es-ES"/>
              <a:t>de </a:t>
            </a:r>
            <a:r>
              <a:rPr lang="es-ES">
                <a:solidFill>
                  <a:schemeClr val="accent1"/>
                </a:solidFill>
              </a:rPr>
              <a:t>San Pablo</a:t>
            </a:r>
            <a:r>
              <a:rPr lang="es-ES" dirty="0">
                <a:solidFill>
                  <a:schemeClr val="accent1"/>
                </a:solidFill>
              </a:rPr>
              <a:t>, Brasil</a:t>
            </a:r>
            <a:endParaRPr lang="en-CA" dirty="0">
              <a:solidFill>
                <a:schemeClr val="accent1"/>
              </a:solidFill>
            </a:endParaRPr>
          </a:p>
          <a:p>
            <a:pPr marL="0" lvl="0" indent="0">
              <a:buNone/>
            </a:pPr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20513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DFDF76-E375-F047-A151-E96E1FB3E3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6567" y="804519"/>
            <a:ext cx="11111024" cy="1049235"/>
          </a:xfrm>
        </p:spPr>
        <p:txBody>
          <a:bodyPr/>
          <a:lstStyle/>
          <a:p>
            <a:r>
              <a:rPr lang="pt-BR" b="1" dirty="0" err="1"/>
              <a:t>DEPOIMENTos</a:t>
            </a:r>
            <a:r>
              <a:rPr lang="pt-BR" b="1" dirty="0"/>
              <a:t> da consulta para A </a:t>
            </a:r>
            <a:r>
              <a:rPr lang="pt-BR" b="1" dirty="0" err="1"/>
              <a:t>constrUÇÃO</a:t>
            </a:r>
            <a:r>
              <a:rPr lang="pt-BR" b="1" dirty="0"/>
              <a:t> Da </a:t>
            </a:r>
            <a:r>
              <a:rPr lang="pt-BR" b="1" dirty="0" err="1"/>
              <a:t>caIXa</a:t>
            </a:r>
            <a:r>
              <a:rPr lang="pt-BR" b="1" dirty="0"/>
              <a:t> de Ferramentas</a:t>
            </a:r>
            <a:endParaRPr lang="pt-B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E069AA-9720-1D4C-8A46-D8D6BC82A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40241" y="2015732"/>
            <a:ext cx="11111024" cy="3450613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pt-BR" dirty="0"/>
              <a:t>"Um material que utilizasse diversos meios seria muito útil para nosso trabalho sindical. Os manuais escritos, com muito texto, não atraem as trabalhadoras“–   </a:t>
            </a:r>
            <a:r>
              <a:rPr lang="pt-BR" dirty="0" err="1"/>
              <a:t>Yadira</a:t>
            </a:r>
            <a:r>
              <a:rPr lang="pt-BR" dirty="0"/>
              <a:t> </a:t>
            </a:r>
            <a:r>
              <a:rPr lang="pt-BR" dirty="0" err="1"/>
              <a:t>Samaniego</a:t>
            </a:r>
            <a:r>
              <a:rPr lang="pt-BR" dirty="0"/>
              <a:t>, SINGRETRADS, </a:t>
            </a:r>
            <a:r>
              <a:rPr lang="pt-BR" dirty="0">
                <a:solidFill>
                  <a:schemeClr val="accent1"/>
                </a:solidFill>
              </a:rPr>
              <a:t>Panamá</a:t>
            </a:r>
          </a:p>
          <a:p>
            <a:pPr lvl="0"/>
            <a:endParaRPr lang="pt-BR" dirty="0"/>
          </a:p>
          <a:p>
            <a:pPr marL="0" indent="0">
              <a:buNone/>
            </a:pPr>
            <a:r>
              <a:rPr lang="pt-BR" dirty="0"/>
              <a:t>“Difundir a C189 através de conversas e em todos os espaços possíveis. Contar com um material de divulgação e explicação da C189, em uma linguagem que as trabalhadoras reconheçam como próprio, com seus termos e vocabulário. Isso seria o mais importante” - </a:t>
            </a:r>
            <a:r>
              <a:rPr lang="pt-BR" dirty="0" err="1"/>
              <a:t>Zenilda</a:t>
            </a:r>
            <a:r>
              <a:rPr lang="pt-BR" dirty="0"/>
              <a:t> Silveira,  Assessora Sindicato de Trabalhadoras Domésticas do Município de </a:t>
            </a:r>
            <a:r>
              <a:rPr lang="pt-BR" dirty="0">
                <a:solidFill>
                  <a:schemeClr val="accent1"/>
                </a:solidFill>
              </a:rPr>
              <a:t>São Paulo, Brasil</a:t>
            </a:r>
          </a:p>
          <a:p>
            <a:pPr marL="0" lvl="0" indent="0">
              <a:buNone/>
            </a:pPr>
            <a:endParaRPr lang="pt-BR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6651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EC02B6-58A2-5C42-8C1D-04126731A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0875" y="382773"/>
            <a:ext cx="10703980" cy="1158948"/>
          </a:xfrm>
        </p:spPr>
        <p:txBody>
          <a:bodyPr/>
          <a:lstStyle/>
          <a:p>
            <a:r>
              <a:rPr lang="en-US" b="1" dirty="0" err="1"/>
              <a:t>Obejtivos</a:t>
            </a:r>
            <a:r>
              <a:rPr lang="en-US" b="1" dirty="0"/>
              <a:t>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D2729E-FA7F-0A43-AA4D-ED25651159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0233" y="2317898"/>
            <a:ext cx="11164186" cy="2711304"/>
          </a:xfrm>
        </p:spPr>
        <p:txBody>
          <a:bodyPr>
            <a:normAutofit fontScale="25000" lnSpcReduction="20000"/>
          </a:bodyPr>
          <a:lstStyle/>
          <a:p>
            <a:pPr marL="514350" indent="-514350">
              <a:buAutoNum type="arabicPeriod"/>
            </a:pPr>
            <a:r>
              <a:rPr lang="en-CA" sz="8000" dirty="0" err="1"/>
              <a:t>Apropiarse</a:t>
            </a:r>
            <a:r>
              <a:rPr lang="en-CA" sz="8000" dirty="0"/>
              <a:t> de la </a:t>
            </a:r>
            <a:r>
              <a:rPr lang="en-CA" sz="8000" dirty="0" err="1"/>
              <a:t>Caja</a:t>
            </a:r>
            <a:r>
              <a:rPr lang="en-CA" sz="8000" dirty="0"/>
              <a:t> de </a:t>
            </a:r>
            <a:r>
              <a:rPr lang="en-CA" sz="8000" dirty="0" err="1"/>
              <a:t>herramientas</a:t>
            </a:r>
            <a:r>
              <a:rPr lang="en-CA" sz="8000" dirty="0"/>
              <a:t> y </a:t>
            </a:r>
            <a:r>
              <a:rPr lang="en-CA" sz="8000" dirty="0" err="1"/>
              <a:t>comprender</a:t>
            </a:r>
            <a:r>
              <a:rPr lang="en-CA" sz="8000" dirty="0"/>
              <a:t> </a:t>
            </a:r>
            <a:r>
              <a:rPr lang="en-CA" sz="8000" dirty="0" err="1"/>
              <a:t>su</a:t>
            </a:r>
            <a:r>
              <a:rPr lang="en-CA" sz="8000" dirty="0"/>
              <a:t> </a:t>
            </a:r>
            <a:r>
              <a:rPr lang="en-CA" sz="8000" dirty="0" err="1"/>
              <a:t>uso</a:t>
            </a:r>
            <a:r>
              <a:rPr lang="en-CA" sz="8000" dirty="0"/>
              <a:t> para las </a:t>
            </a:r>
            <a:r>
              <a:rPr lang="en-CA" sz="8000" dirty="0" err="1"/>
              <a:t>organizaciones</a:t>
            </a:r>
            <a:r>
              <a:rPr lang="en-CA" sz="8000" dirty="0"/>
              <a:t> </a:t>
            </a:r>
            <a:r>
              <a:rPr lang="en-CA" sz="8000" dirty="0" err="1"/>
              <a:t>sindicales</a:t>
            </a:r>
            <a:r>
              <a:rPr lang="en-CA" sz="8000" dirty="0"/>
              <a:t> </a:t>
            </a:r>
          </a:p>
          <a:p>
            <a:pPr marL="0" indent="0">
              <a:buNone/>
            </a:pPr>
            <a:r>
              <a:rPr lang="pt-BR" sz="8000" dirty="0"/>
              <a:t>         Aproprie-se do kit de ferramentas e entenda seu uso para organizações sindicais</a:t>
            </a:r>
          </a:p>
          <a:p>
            <a:pPr marL="457200" indent="-457200">
              <a:buFont typeface="+mj-lt"/>
              <a:buAutoNum type="arabicPeriod"/>
            </a:pPr>
            <a:endParaRPr lang="pt-BR" sz="8000" dirty="0"/>
          </a:p>
          <a:p>
            <a:pPr marL="0" indent="0">
              <a:buNone/>
            </a:pPr>
            <a:r>
              <a:rPr lang="pt-BR" sz="8000" dirty="0"/>
              <a:t>2.   	Validação de questões políticas importantes em relação ao cumprimento de C189</a:t>
            </a:r>
            <a:endParaRPr lang="en-CA" sz="8000" dirty="0"/>
          </a:p>
          <a:p>
            <a:pPr marL="0" indent="0">
              <a:buNone/>
            </a:pPr>
            <a:r>
              <a:rPr lang="en-CA" sz="8000" dirty="0"/>
              <a:t>	</a:t>
            </a:r>
            <a:r>
              <a:rPr lang="en-CA" sz="8000" dirty="0" err="1"/>
              <a:t>Validación</a:t>
            </a:r>
            <a:r>
              <a:rPr lang="en-CA" sz="8000" dirty="0"/>
              <a:t> de los </a:t>
            </a:r>
            <a:r>
              <a:rPr lang="en-CA" sz="8000" dirty="0" err="1"/>
              <a:t>temas</a:t>
            </a:r>
            <a:r>
              <a:rPr lang="en-CA" sz="8000" dirty="0"/>
              <a:t> politicos de </a:t>
            </a:r>
            <a:r>
              <a:rPr lang="en-CA" sz="8000" dirty="0" err="1"/>
              <a:t>importancia</a:t>
            </a:r>
            <a:r>
              <a:rPr lang="en-CA" sz="8000" dirty="0"/>
              <a:t> </a:t>
            </a:r>
            <a:r>
              <a:rPr lang="en-CA" sz="8000" dirty="0" err="1"/>
              <a:t>en</a:t>
            </a:r>
            <a:r>
              <a:rPr lang="en-CA" sz="8000" dirty="0"/>
              <a:t> </a:t>
            </a:r>
            <a:r>
              <a:rPr lang="en-CA" sz="8000" dirty="0" err="1"/>
              <a:t>relacion</a:t>
            </a:r>
            <a:r>
              <a:rPr lang="en-CA" sz="8000" dirty="0"/>
              <a:t> al </a:t>
            </a:r>
            <a:r>
              <a:rPr lang="en-CA" sz="8000" dirty="0" err="1"/>
              <a:t>cumplimiento</a:t>
            </a:r>
            <a:r>
              <a:rPr lang="en-CA" sz="8000" dirty="0"/>
              <a:t> del C189</a:t>
            </a:r>
          </a:p>
          <a:p>
            <a:pPr marL="514350" indent="-514350">
              <a:buAutoNum type="arabicPeriod"/>
            </a:pPr>
            <a:endParaRPr lang="en-CA" sz="6000" dirty="0"/>
          </a:p>
          <a:p>
            <a:pPr marL="0" indent="0">
              <a:buNone/>
            </a:pPr>
            <a:endParaRPr lang="en-CA" sz="6000" dirty="0"/>
          </a:p>
          <a:p>
            <a:endParaRPr lang="en-CA" dirty="0"/>
          </a:p>
          <a:p>
            <a:pPr marL="0" indent="0" algn="ctr">
              <a:buNone/>
            </a:pPr>
            <a:br>
              <a:rPr lang="en-CA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903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46F09-98F1-B145-AC18-1B03B0876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342420"/>
            <a:ext cx="9603275" cy="1263096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Sobre</a:t>
            </a:r>
            <a:r>
              <a:rPr lang="en-US" dirty="0"/>
              <a:t> el </a:t>
            </a:r>
            <a:r>
              <a:rPr lang="en-US" dirty="0" err="1"/>
              <a:t>proceso</a:t>
            </a:r>
            <a:r>
              <a:rPr lang="en-US" dirty="0"/>
              <a:t> de </a:t>
            </a:r>
            <a:r>
              <a:rPr lang="en-US" dirty="0" err="1"/>
              <a:t>construcciÓn</a:t>
            </a:r>
            <a:r>
              <a:rPr lang="en-US" dirty="0"/>
              <a:t> y el </a:t>
            </a:r>
            <a:r>
              <a:rPr lang="en-US" b="1" dirty="0" err="1"/>
              <a:t>propÓsito</a:t>
            </a:r>
            <a:r>
              <a:rPr lang="en-US" dirty="0"/>
              <a:t> de la </a:t>
            </a:r>
            <a:r>
              <a:rPr lang="en-US" dirty="0" err="1"/>
              <a:t>caja</a:t>
            </a:r>
            <a:r>
              <a:rPr lang="en-US" dirty="0"/>
              <a:t> de </a:t>
            </a:r>
            <a:r>
              <a:rPr lang="en-US" dirty="0" err="1"/>
              <a:t>herramientas</a:t>
            </a:r>
            <a:r>
              <a:rPr lang="en-US" dirty="0"/>
              <a:t> de </a:t>
            </a:r>
            <a:r>
              <a:rPr lang="en-US" dirty="0" err="1"/>
              <a:t>implementaciÓn</a:t>
            </a:r>
            <a:r>
              <a:rPr lang="en-US" dirty="0"/>
              <a:t> del C189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58B43-07F8-FB4D-80F7-0649819FF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363" y="2137144"/>
            <a:ext cx="10544491" cy="3329201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No es un manual </a:t>
            </a:r>
            <a:r>
              <a:rPr lang="en-US" sz="2400"/>
              <a:t>de capacitación del C189, </a:t>
            </a:r>
            <a:r>
              <a:rPr lang="en-US" sz="2400" dirty="0" err="1"/>
              <a:t>sino</a:t>
            </a:r>
            <a:r>
              <a:rPr lang="en-US" sz="2400" dirty="0"/>
              <a:t> una </a:t>
            </a:r>
            <a:r>
              <a:rPr lang="en-US" sz="2400" err="1"/>
              <a:t>herramienta</a:t>
            </a:r>
            <a:r>
              <a:rPr lang="en-US" sz="2400"/>
              <a:t> práctica con metodologías de ACCIÓN </a:t>
            </a:r>
            <a:r>
              <a:rPr lang="en-US" sz="2400" dirty="0"/>
              <a:t>SINDICAL para las </a:t>
            </a:r>
            <a:r>
              <a:rPr lang="en-US" sz="2400" dirty="0" err="1"/>
              <a:t>organizaciones</a:t>
            </a:r>
            <a:r>
              <a:rPr lang="en-US" sz="2400" dirty="0"/>
              <a:t> de </a:t>
            </a:r>
            <a:r>
              <a:rPr lang="en-US" sz="2400" dirty="0" err="1"/>
              <a:t>TdH</a:t>
            </a:r>
            <a:endParaRPr lang="en-US" sz="2400" dirty="0"/>
          </a:p>
          <a:p>
            <a:r>
              <a:rPr lang="en-CA" sz="2400" dirty="0"/>
              <a:t>La </a:t>
            </a:r>
            <a:r>
              <a:rPr lang="en-CA" sz="2400" err="1"/>
              <a:t>validación</a:t>
            </a:r>
            <a:r>
              <a:rPr lang="en-CA" sz="2400"/>
              <a:t> es </a:t>
            </a:r>
            <a:r>
              <a:rPr lang="en-CA" sz="2400" dirty="0"/>
              <a:t>una </a:t>
            </a:r>
            <a:r>
              <a:rPr lang="en-CA" sz="2400" dirty="0" err="1"/>
              <a:t>actividad</a:t>
            </a:r>
            <a:r>
              <a:rPr lang="en-CA" sz="2400" dirty="0"/>
              <a:t> dentro un PROCESO que </a:t>
            </a:r>
            <a:r>
              <a:rPr lang="en-CA" sz="2400" dirty="0" err="1"/>
              <a:t>ya</a:t>
            </a:r>
            <a:r>
              <a:rPr lang="en-CA" sz="2400" dirty="0"/>
              <a:t> </a:t>
            </a:r>
            <a:r>
              <a:rPr lang="en-CA" sz="2400" dirty="0" err="1"/>
              <a:t>comenzó</a:t>
            </a:r>
            <a:r>
              <a:rPr lang="en-CA" sz="2400" dirty="0"/>
              <a:t> con las </a:t>
            </a:r>
            <a:r>
              <a:rPr lang="en-CA" sz="2400" dirty="0" err="1"/>
              <a:t>entrevistas</a:t>
            </a:r>
            <a:r>
              <a:rPr lang="en-CA" sz="2400"/>
              <a:t> a </a:t>
            </a:r>
            <a:r>
              <a:rPr lang="en-CA" sz="2400" dirty="0" err="1"/>
              <a:t>dirigentas</a:t>
            </a:r>
            <a:r>
              <a:rPr lang="en-CA" sz="2400" dirty="0"/>
              <a:t> y </a:t>
            </a:r>
            <a:r>
              <a:rPr lang="en-CA" sz="2400" dirty="0" err="1"/>
              <a:t>asesores</a:t>
            </a:r>
            <a:r>
              <a:rPr lang="en-CA" sz="2400" dirty="0"/>
              <a:t> de las </a:t>
            </a:r>
            <a:r>
              <a:rPr lang="en-CA" sz="2400" dirty="0" err="1"/>
              <a:t>organizaciones</a:t>
            </a:r>
            <a:r>
              <a:rPr lang="en-CA" sz="2400" dirty="0"/>
              <a:t> </a:t>
            </a:r>
            <a:r>
              <a:rPr lang="en-CA" sz="2400" dirty="0" err="1"/>
              <a:t>en</a:t>
            </a:r>
            <a:r>
              <a:rPr lang="en-CA" sz="2400" dirty="0"/>
              <a:t> 2020</a:t>
            </a:r>
          </a:p>
          <a:p>
            <a:r>
              <a:rPr lang="en-CA" sz="2400" dirty="0"/>
              <a:t> Lo que </a:t>
            </a:r>
            <a:r>
              <a:rPr lang="en-CA" sz="2400" dirty="0" err="1"/>
              <a:t>vamos</a:t>
            </a:r>
            <a:r>
              <a:rPr lang="en-CA" sz="2400" dirty="0"/>
              <a:t> a </a:t>
            </a:r>
            <a:r>
              <a:rPr lang="en-CA" sz="2400" dirty="0" err="1"/>
              <a:t>ver</a:t>
            </a:r>
            <a:r>
              <a:rPr lang="en-CA" sz="2400" dirty="0"/>
              <a:t> </a:t>
            </a:r>
            <a:r>
              <a:rPr lang="en-CA" sz="2400" dirty="0" err="1"/>
              <a:t>en</a:t>
            </a:r>
            <a:r>
              <a:rPr lang="en-CA" sz="2400" dirty="0"/>
              <a:t> </a:t>
            </a:r>
            <a:r>
              <a:rPr lang="en-CA" sz="2400" dirty="0" err="1"/>
              <a:t>estas</a:t>
            </a:r>
            <a:r>
              <a:rPr lang="en-CA" sz="2400" dirty="0"/>
              <a:t> 3 </a:t>
            </a:r>
            <a:r>
              <a:rPr lang="en-CA" sz="2400" dirty="0" err="1"/>
              <a:t>sesiones</a:t>
            </a:r>
            <a:r>
              <a:rPr lang="en-CA" sz="2400" dirty="0"/>
              <a:t> </a:t>
            </a:r>
            <a:r>
              <a:rPr lang="en-CA" sz="2400" dirty="0" err="1"/>
              <a:t>recoge</a:t>
            </a:r>
            <a:r>
              <a:rPr lang="en-CA" sz="2400" dirty="0"/>
              <a:t> la </a:t>
            </a:r>
            <a:r>
              <a:rPr lang="en-CA" sz="2400" dirty="0" err="1"/>
              <a:t>mirada</a:t>
            </a:r>
            <a:r>
              <a:rPr lang="en-CA" sz="2400" dirty="0"/>
              <a:t>, los </a:t>
            </a:r>
            <a:r>
              <a:rPr lang="en-CA" sz="2400" dirty="0" err="1"/>
              <a:t>consejos</a:t>
            </a:r>
            <a:r>
              <a:rPr lang="en-CA" sz="2400" dirty="0"/>
              <a:t>, el </a:t>
            </a:r>
            <a:r>
              <a:rPr lang="en-CA" sz="2400" dirty="0" err="1"/>
              <a:t>análisis</a:t>
            </a:r>
            <a:r>
              <a:rPr lang="en-CA" sz="2400" dirty="0"/>
              <a:t> y las </a:t>
            </a:r>
            <a:r>
              <a:rPr lang="en-CA" sz="2400" dirty="0" err="1"/>
              <a:t>opiniones</a:t>
            </a:r>
            <a:r>
              <a:rPr lang="en-CA" sz="2400" dirty="0"/>
              <a:t> de </a:t>
            </a:r>
            <a:r>
              <a:rPr lang="en-CA" sz="2400" dirty="0" err="1"/>
              <a:t>ustedes</a:t>
            </a:r>
            <a:r>
              <a:rPr lang="en-CA" sz="2400" dirty="0"/>
              <a:t> y sus </a:t>
            </a:r>
            <a:r>
              <a:rPr lang="en-CA" sz="2400" dirty="0" err="1"/>
              <a:t>asesores</a:t>
            </a:r>
            <a:r>
              <a:rPr lang="en-CA" sz="2400" dirty="0"/>
              <a:t> </a:t>
            </a:r>
          </a:p>
          <a:p>
            <a:pPr marL="0" indent="0">
              <a:buNone/>
            </a:pPr>
            <a:br>
              <a:rPr lang="en-CA" sz="2400" dirty="0"/>
            </a:b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845293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446F09-98F1-B145-AC18-1B03B08760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4362" y="342420"/>
            <a:ext cx="9603275" cy="1263096"/>
          </a:xfrm>
        </p:spPr>
        <p:txBody>
          <a:bodyPr>
            <a:normAutofit fontScale="90000"/>
          </a:bodyPr>
          <a:lstStyle/>
          <a:p>
            <a:r>
              <a:rPr lang="pt-BR" dirty="0"/>
              <a:t>Sobre O </a:t>
            </a:r>
            <a:r>
              <a:rPr lang="pt-BR" dirty="0" err="1"/>
              <a:t>procesSo</a:t>
            </a:r>
            <a:r>
              <a:rPr lang="pt-BR" dirty="0"/>
              <a:t> de </a:t>
            </a:r>
            <a:r>
              <a:rPr lang="pt-BR" dirty="0" err="1"/>
              <a:t>construÇÃO</a:t>
            </a:r>
            <a:r>
              <a:rPr lang="pt-BR" dirty="0"/>
              <a:t> E O </a:t>
            </a:r>
            <a:r>
              <a:rPr lang="pt-BR" b="1" dirty="0" err="1"/>
              <a:t>propÓsito</a:t>
            </a:r>
            <a:r>
              <a:rPr lang="pt-BR" b="1" dirty="0"/>
              <a:t> </a:t>
            </a:r>
            <a:r>
              <a:rPr lang="pt-BR" dirty="0"/>
              <a:t>da </a:t>
            </a:r>
            <a:r>
              <a:rPr lang="pt-BR" dirty="0" err="1"/>
              <a:t>caIXa</a:t>
            </a:r>
            <a:r>
              <a:rPr lang="pt-BR" dirty="0"/>
              <a:t> de Ferramentas de </a:t>
            </a:r>
            <a:r>
              <a:rPr lang="pt-BR" dirty="0" err="1"/>
              <a:t>implementaÇÃO</a:t>
            </a:r>
            <a:r>
              <a:rPr lang="pt-BR" dirty="0"/>
              <a:t> </a:t>
            </a:r>
            <a:r>
              <a:rPr lang="pt-BR" dirty="0" err="1"/>
              <a:t>dA</a:t>
            </a:r>
            <a:r>
              <a:rPr lang="pt-BR" dirty="0"/>
              <a:t> C189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58B43-07F8-FB4D-80F7-0649819FFBE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0363" y="2137144"/>
            <a:ext cx="10544491" cy="3329201"/>
          </a:xfrm>
        </p:spPr>
        <p:txBody>
          <a:bodyPr>
            <a:normAutofit fontScale="92500" lnSpcReduction="20000"/>
          </a:bodyPr>
          <a:lstStyle/>
          <a:p>
            <a:r>
              <a:rPr lang="pt-BR" sz="2400" dirty="0"/>
              <a:t>Não é um manual de capacitação na C189; é uma ferramenta prática com metodologias de AÇÃO SINDICAL para as organizações das Trabalhadoras Domésticas</a:t>
            </a:r>
          </a:p>
          <a:p>
            <a:r>
              <a:rPr lang="pt-BR" sz="2400" dirty="0"/>
              <a:t>A validação é uma atividade que faz parte de um PROCESSO que já começou com as entrevistas às líderes e assessores das organizações em 2020</a:t>
            </a:r>
          </a:p>
          <a:p>
            <a:r>
              <a:rPr lang="pt-BR" sz="2400" dirty="0"/>
              <a:t>O que vamos ver nestas 3 sessões reúne a visão, os conselhos, a análise e as opiniões de vocês e de seus assessores </a:t>
            </a:r>
          </a:p>
          <a:p>
            <a:pPr marL="0" indent="0">
              <a:buNone/>
            </a:pPr>
            <a:br>
              <a:rPr lang="en-CA" sz="2400" dirty="0"/>
            </a:b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645214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3E080B-F8C6-8D44-AF48-01671D79C4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8079" y="2399451"/>
            <a:ext cx="10515600" cy="2059098"/>
          </a:xfrm>
        </p:spPr>
        <p:txBody>
          <a:bodyPr/>
          <a:lstStyle/>
          <a:p>
            <a:pPr algn="ctr"/>
            <a:r>
              <a:rPr lang="es-CL" b="1" dirty="0"/>
              <a:t>Panorama del C189 en América Latina</a:t>
            </a:r>
            <a:br>
              <a:rPr lang="es-CL" b="1" dirty="0"/>
            </a:br>
            <a:br>
              <a:rPr lang="es-CL" b="1" dirty="0"/>
            </a:br>
            <a:r>
              <a:rPr lang="pt-BR" b="1" dirty="0"/>
              <a:t>Panorama da C189 na América Latina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211057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54675E-1512-7E48-9B9B-F6DE9BD8A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973" y="400692"/>
            <a:ext cx="10579394" cy="1049235"/>
          </a:xfrm>
        </p:spPr>
        <p:txBody>
          <a:bodyPr>
            <a:normAutofit fontScale="90000"/>
          </a:bodyPr>
          <a:lstStyle/>
          <a:p>
            <a:r>
              <a:rPr lang="es-CL" dirty="0"/>
              <a:t>Un panorama de las ratificaciones del C189 en el mundo: el liderazgo de América latina y el caribe</a:t>
            </a:r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3D209732-89A1-7C48-8659-625D42A05D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3511853"/>
              </p:ext>
            </p:extLst>
          </p:nvPr>
        </p:nvGraphicFramePr>
        <p:xfrm>
          <a:off x="659220" y="1930217"/>
          <a:ext cx="1903227" cy="34778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3227">
                  <a:extLst>
                    <a:ext uri="{9D8B030D-6E8A-4147-A177-3AD203B41FA5}">
                      <a16:colId xmlns:a16="http://schemas.microsoft.com/office/drawing/2014/main" val="234831409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indent="139700"/>
                      <a:r>
                        <a:rPr lang="es-ES" sz="1100" b="0" dirty="0">
                          <a:effectLst/>
                        </a:rPr>
                        <a:t>Antigua y Barbuda </a:t>
                      </a:r>
                    </a:p>
                    <a:p>
                      <a:pPr indent="139700"/>
                      <a:r>
                        <a:rPr lang="es-ES" sz="1100" b="0" dirty="0">
                          <a:effectLst/>
                        </a:rPr>
                        <a:t>Argentina </a:t>
                      </a:r>
                      <a:endParaRPr lang="es-CL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2813052"/>
                  </a:ext>
                </a:extLst>
              </a:tr>
              <a:tr h="201256">
                <a:tc>
                  <a:txBody>
                    <a:bodyPr/>
                    <a:lstStyle/>
                    <a:p>
                      <a:pPr indent="140335"/>
                      <a:r>
                        <a:rPr lang="es-ES" sz="1100" b="0">
                          <a:effectLst/>
                        </a:rPr>
                        <a:t>Bolivia</a:t>
                      </a:r>
                      <a:endParaRPr lang="es-CL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037253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indent="140335"/>
                      <a:r>
                        <a:rPr lang="es-ES" sz="1100" b="0">
                          <a:effectLst/>
                        </a:rPr>
                        <a:t>Brasil</a:t>
                      </a:r>
                      <a:endParaRPr lang="es-CL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658027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indent="140335"/>
                      <a:r>
                        <a:rPr lang="es-ES" sz="1100" b="0">
                          <a:effectLst/>
                        </a:rPr>
                        <a:t>Chile </a:t>
                      </a:r>
                      <a:endParaRPr lang="es-CL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395534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indent="140335"/>
                      <a:r>
                        <a:rPr lang="es-ES" sz="1100" b="0">
                          <a:effectLst/>
                        </a:rPr>
                        <a:t>Colombia </a:t>
                      </a:r>
                      <a:endParaRPr lang="es-CL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987463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indent="140335"/>
                      <a:r>
                        <a:rPr lang="es-ES" sz="1100" b="0">
                          <a:effectLst/>
                        </a:rPr>
                        <a:t>Costa Rica</a:t>
                      </a:r>
                      <a:endParaRPr lang="es-CL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6714215"/>
                  </a:ext>
                </a:extLst>
              </a:tr>
              <a:tr h="119856">
                <a:tc>
                  <a:txBody>
                    <a:bodyPr/>
                    <a:lstStyle/>
                    <a:p>
                      <a:pPr indent="140335"/>
                      <a:r>
                        <a:rPr lang="es-ES" sz="1100" b="0">
                          <a:effectLst/>
                        </a:rPr>
                        <a:t>Ecuador</a:t>
                      </a:r>
                      <a:endParaRPr lang="es-CL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324887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indent="140335"/>
                      <a:r>
                        <a:rPr lang="es-ES" sz="1100" b="0">
                          <a:effectLst/>
                        </a:rPr>
                        <a:t>Granada</a:t>
                      </a:r>
                      <a:endParaRPr lang="es-CL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11778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indent="140335"/>
                      <a:r>
                        <a:rPr lang="es-ES" sz="1100" b="0">
                          <a:effectLst/>
                        </a:rPr>
                        <a:t>Guyana</a:t>
                      </a:r>
                      <a:endParaRPr lang="es-CL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064741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indent="140335"/>
                      <a:r>
                        <a:rPr lang="es-ES" sz="1100" b="0">
                          <a:effectLst/>
                        </a:rPr>
                        <a:t>Jamaica</a:t>
                      </a:r>
                      <a:endParaRPr lang="es-CL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428400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indent="140335"/>
                      <a:r>
                        <a:rPr lang="es-ES" sz="1100" b="0" dirty="0">
                          <a:effectLst/>
                        </a:rPr>
                        <a:t>México</a:t>
                      </a:r>
                    </a:p>
                    <a:p>
                      <a:pPr indent="140335"/>
                      <a:r>
                        <a:rPr lang="es-ES" sz="1100" b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Nicaragua</a:t>
                      </a:r>
                      <a:endParaRPr lang="es-CL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442423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indent="140335"/>
                      <a:r>
                        <a:rPr lang="es-ES" sz="1100" b="0">
                          <a:effectLst/>
                        </a:rPr>
                        <a:t>Panamá</a:t>
                      </a:r>
                      <a:endParaRPr lang="es-CL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503424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indent="140335"/>
                      <a:r>
                        <a:rPr lang="es-ES" sz="1100" b="0">
                          <a:effectLst/>
                        </a:rPr>
                        <a:t>Paraguay </a:t>
                      </a:r>
                      <a:endParaRPr lang="es-CL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94298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indent="140335"/>
                      <a:r>
                        <a:rPr lang="es-ES" sz="1100" b="0">
                          <a:effectLst/>
                        </a:rPr>
                        <a:t>Perú</a:t>
                      </a:r>
                      <a:endParaRPr lang="es-CL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94552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indent="140335"/>
                      <a:r>
                        <a:rPr lang="es-ES" sz="1100" b="0">
                          <a:effectLst/>
                        </a:rPr>
                        <a:t>República Dominicana</a:t>
                      </a:r>
                      <a:endParaRPr lang="es-CL" sz="1200" b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180657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indent="140335"/>
                      <a:r>
                        <a:rPr lang="es-ES" sz="1100" b="0" dirty="0">
                          <a:effectLst/>
                        </a:rPr>
                        <a:t>Uruguay </a:t>
                      </a:r>
                      <a:endParaRPr lang="es-CL" sz="1200" b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3683162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01A99D43-95F3-7545-AFF8-B717F6DF3018}"/>
              </a:ext>
            </a:extLst>
          </p:cNvPr>
          <p:cNvSpPr txBox="1"/>
          <p:nvPr/>
        </p:nvSpPr>
        <p:spPr>
          <a:xfrm>
            <a:off x="3071717" y="1930217"/>
            <a:ext cx="8461063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L" sz="2000" dirty="0"/>
              <a:t>A 10 años de la adopción del C189, 36 países han ratificado en el mundo: </a:t>
            </a:r>
          </a:p>
          <a:p>
            <a:endParaRPr lang="es-CL" sz="20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CL" sz="2000" dirty="0"/>
              <a:t>18 América Latina y el Caribe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CL" sz="2000" dirty="0"/>
              <a:t>10 Europa,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CL" sz="2000" dirty="0"/>
              <a:t>6 África,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CL" sz="2000" dirty="0"/>
              <a:t>1 Asia </a:t>
            </a:r>
          </a:p>
          <a:p>
            <a:endParaRPr lang="es-CL" sz="2000" dirty="0"/>
          </a:p>
          <a:p>
            <a:r>
              <a:rPr lang="es-CL" sz="2000" b="1" dirty="0"/>
              <a:t>América Latina y el Caribe: liderazgo mundial en el proceso de ratificaciones: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CL" sz="2000" dirty="0"/>
              <a:t> La mitad del total de ratificaciones se ha logrado en América Latina y el Caribe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s-CL" sz="2000" dirty="0"/>
              <a:t>Casi el 80% de los países iberoamericanos (de habla castellana y portuguesa) han ratificado</a:t>
            </a:r>
          </a:p>
          <a:p>
            <a:pPr lvl="1"/>
            <a:endParaRPr lang="es-CL" dirty="0"/>
          </a:p>
          <a:p>
            <a:pPr lvl="1"/>
            <a:endParaRPr lang="es-CL" dirty="0"/>
          </a:p>
          <a:p>
            <a:r>
              <a:rPr lang="es-CL" dirty="0"/>
              <a:t> </a:t>
            </a:r>
          </a:p>
          <a:p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3259993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54675E-1512-7E48-9B9B-F6DE9BD8A0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973" y="400692"/>
            <a:ext cx="10579394" cy="1049235"/>
          </a:xfrm>
        </p:spPr>
        <p:txBody>
          <a:bodyPr>
            <a:normAutofit/>
          </a:bodyPr>
          <a:lstStyle/>
          <a:p>
            <a:r>
              <a:rPr lang="pt-BR" dirty="0"/>
              <a:t>UM panorama das </a:t>
            </a:r>
            <a:r>
              <a:rPr lang="pt-BR" dirty="0" err="1"/>
              <a:t>ratificaÇÕes</a:t>
            </a:r>
            <a:r>
              <a:rPr lang="pt-BR" dirty="0"/>
              <a:t> </a:t>
            </a:r>
            <a:r>
              <a:rPr lang="pt-BR" dirty="0" err="1"/>
              <a:t>dA</a:t>
            </a:r>
            <a:r>
              <a:rPr lang="pt-BR" dirty="0"/>
              <a:t> C189 </a:t>
            </a:r>
            <a:r>
              <a:rPr lang="pt-BR" dirty="0" err="1"/>
              <a:t>nO</a:t>
            </a:r>
            <a:r>
              <a:rPr lang="pt-BR" dirty="0"/>
              <a:t> mundo:  A América latina E O caribe é </a:t>
            </a:r>
            <a:r>
              <a:rPr lang="pt-BR" dirty="0" err="1"/>
              <a:t>lider</a:t>
            </a:r>
            <a:endParaRPr lang="pt-BR" dirty="0"/>
          </a:p>
        </p:txBody>
      </p:sp>
      <p:graphicFrame>
        <p:nvGraphicFramePr>
          <p:cNvPr id="4" name="Marcador de contenido 3">
            <a:extLst>
              <a:ext uri="{FF2B5EF4-FFF2-40B4-BE49-F238E27FC236}">
                <a16:creationId xmlns:a16="http://schemas.microsoft.com/office/drawing/2014/main" id="{3D209732-89A1-7C48-8659-625D42A05D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4811362"/>
              </p:ext>
            </p:extLst>
          </p:nvPr>
        </p:nvGraphicFramePr>
        <p:xfrm>
          <a:off x="659220" y="1930217"/>
          <a:ext cx="1903227" cy="347785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03227">
                  <a:extLst>
                    <a:ext uri="{9D8B030D-6E8A-4147-A177-3AD203B41FA5}">
                      <a16:colId xmlns:a16="http://schemas.microsoft.com/office/drawing/2014/main" val="2348314092"/>
                    </a:ext>
                  </a:extLst>
                </a:gridCol>
              </a:tblGrid>
              <a:tr h="203200">
                <a:tc>
                  <a:txBody>
                    <a:bodyPr/>
                    <a:lstStyle/>
                    <a:p>
                      <a:pPr indent="139700"/>
                      <a:r>
                        <a:rPr lang="pt-BR" sz="1100" b="0" noProof="0">
                          <a:effectLst/>
                        </a:rPr>
                        <a:t>Antigua e Barbuda </a:t>
                      </a:r>
                    </a:p>
                    <a:p>
                      <a:pPr indent="139700"/>
                      <a:r>
                        <a:rPr lang="pt-BR" sz="1100" b="0" noProof="0">
                          <a:effectLst/>
                        </a:rPr>
                        <a:t>Argentina </a:t>
                      </a:r>
                      <a:endParaRPr lang="pt-BR" sz="1200" b="0" noProof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2813052"/>
                  </a:ext>
                </a:extLst>
              </a:tr>
              <a:tr h="201256">
                <a:tc>
                  <a:txBody>
                    <a:bodyPr/>
                    <a:lstStyle/>
                    <a:p>
                      <a:pPr indent="140335"/>
                      <a:r>
                        <a:rPr lang="pt-BR" sz="1100" b="0" noProof="0">
                          <a:effectLst/>
                        </a:rPr>
                        <a:t>Bolívia</a:t>
                      </a:r>
                      <a:endParaRPr lang="pt-BR" sz="1200" b="0" noProof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0037253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indent="140335"/>
                      <a:r>
                        <a:rPr lang="pt-BR" sz="1100" b="0" noProof="0">
                          <a:effectLst/>
                        </a:rPr>
                        <a:t>Brasil</a:t>
                      </a:r>
                      <a:endParaRPr lang="pt-BR" sz="1200" b="0" noProof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5658027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indent="140335"/>
                      <a:r>
                        <a:rPr lang="pt-BR" sz="1100" b="0" noProof="0">
                          <a:effectLst/>
                        </a:rPr>
                        <a:t>Chile </a:t>
                      </a:r>
                      <a:endParaRPr lang="pt-BR" sz="1200" b="0" noProof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8395534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indent="140335"/>
                      <a:r>
                        <a:rPr lang="pt-BR" sz="1100" b="0" noProof="0">
                          <a:effectLst/>
                        </a:rPr>
                        <a:t>Colômbia </a:t>
                      </a:r>
                      <a:endParaRPr lang="pt-BR" sz="1200" b="0" noProof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99874639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indent="140335"/>
                      <a:r>
                        <a:rPr lang="pt-BR" sz="1100" b="0" noProof="0">
                          <a:effectLst/>
                        </a:rPr>
                        <a:t>Costa Rica</a:t>
                      </a:r>
                      <a:endParaRPr lang="pt-BR" sz="1200" b="0" noProof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66714215"/>
                  </a:ext>
                </a:extLst>
              </a:tr>
              <a:tr h="119856">
                <a:tc>
                  <a:txBody>
                    <a:bodyPr/>
                    <a:lstStyle/>
                    <a:p>
                      <a:pPr indent="140335"/>
                      <a:r>
                        <a:rPr lang="pt-BR" sz="1100" b="0" noProof="0">
                          <a:effectLst/>
                        </a:rPr>
                        <a:t>Equador</a:t>
                      </a:r>
                      <a:endParaRPr lang="pt-BR" sz="1200" b="0" noProof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193248873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indent="140335"/>
                      <a:r>
                        <a:rPr lang="pt-BR" sz="1100" b="0" noProof="0">
                          <a:effectLst/>
                        </a:rPr>
                        <a:t>Granada</a:t>
                      </a:r>
                      <a:endParaRPr lang="pt-BR" sz="1200" b="0" noProof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7811778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indent="140335"/>
                      <a:r>
                        <a:rPr lang="pt-BR" sz="1100" b="0" noProof="0">
                          <a:effectLst/>
                        </a:rPr>
                        <a:t>Guiana</a:t>
                      </a:r>
                      <a:endParaRPr lang="pt-BR" sz="1200" b="0" noProof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60647416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indent="140335"/>
                      <a:r>
                        <a:rPr lang="pt-BR" sz="1100" b="0" noProof="0">
                          <a:effectLst/>
                        </a:rPr>
                        <a:t>Jamaica</a:t>
                      </a:r>
                      <a:endParaRPr lang="pt-BR" sz="1200" b="0" noProof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8428400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indent="140335"/>
                      <a:r>
                        <a:rPr lang="pt-BR" sz="1100" b="0" noProof="0">
                          <a:effectLst/>
                        </a:rPr>
                        <a:t>México</a:t>
                      </a:r>
                    </a:p>
                    <a:p>
                      <a:pPr indent="140335"/>
                      <a:r>
                        <a:rPr lang="pt-BR" sz="1100" b="0" noProof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Nicarágua</a:t>
                      </a:r>
                      <a:endParaRPr lang="pt-BR" sz="1200" b="0" noProof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84424237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indent="140335"/>
                      <a:r>
                        <a:rPr lang="pt-BR" sz="1100" b="0" noProof="0">
                          <a:effectLst/>
                        </a:rPr>
                        <a:t>Panamá</a:t>
                      </a:r>
                      <a:endParaRPr lang="pt-BR" sz="1200" b="0" noProof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5034248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indent="140335"/>
                      <a:r>
                        <a:rPr lang="pt-BR" sz="1100" b="0" noProof="0">
                          <a:effectLst/>
                        </a:rPr>
                        <a:t>Paraguai</a:t>
                      </a:r>
                      <a:endParaRPr lang="pt-BR" sz="1200" b="0" noProof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29942980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indent="140335"/>
                      <a:r>
                        <a:rPr lang="pt-BR" sz="1100" b="0" noProof="0">
                          <a:effectLst/>
                        </a:rPr>
                        <a:t>Peru</a:t>
                      </a:r>
                      <a:endParaRPr lang="pt-BR" sz="1200" b="0" noProof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93945522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indent="140335"/>
                      <a:r>
                        <a:rPr lang="pt-BR" sz="1100" b="0" noProof="0">
                          <a:effectLst/>
                        </a:rPr>
                        <a:t>República Dominicana</a:t>
                      </a:r>
                      <a:endParaRPr lang="pt-BR" sz="1200" b="0" noProof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31806575"/>
                  </a:ext>
                </a:extLst>
              </a:tr>
              <a:tr h="203200">
                <a:tc>
                  <a:txBody>
                    <a:bodyPr/>
                    <a:lstStyle/>
                    <a:p>
                      <a:pPr indent="140335"/>
                      <a:r>
                        <a:rPr lang="pt-BR" sz="1100" b="0" noProof="0" dirty="0">
                          <a:effectLst/>
                        </a:rPr>
                        <a:t>Uruguai</a:t>
                      </a:r>
                      <a:endParaRPr lang="pt-BR" sz="1200" b="0" noProof="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93683162"/>
                  </a:ext>
                </a:extLst>
              </a:tr>
            </a:tbl>
          </a:graphicData>
        </a:graphic>
      </p:graphicFrame>
      <p:sp>
        <p:nvSpPr>
          <p:cNvPr id="5" name="CuadroTexto 4">
            <a:extLst>
              <a:ext uri="{FF2B5EF4-FFF2-40B4-BE49-F238E27FC236}">
                <a16:creationId xmlns:a16="http://schemas.microsoft.com/office/drawing/2014/main" id="{01A99D43-95F3-7545-AFF8-B717F6DF3018}"/>
              </a:ext>
            </a:extLst>
          </p:cNvPr>
          <p:cNvSpPr txBox="1"/>
          <p:nvPr/>
        </p:nvSpPr>
        <p:spPr>
          <a:xfrm>
            <a:off x="3071717" y="1930217"/>
            <a:ext cx="8461063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Após 10 anos da aprovação da C189, 36 países a ratificaram no mundo: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0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18 da América Latina e o Caribe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0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10 da Europa, 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0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6 da África, 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0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1 Ásia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pt-BR" sz="2000" b="0" i="0" u="none" strike="noStrike" kern="1200" cap="none" spc="0" normalizeH="0" baseline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000" b="1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A América Latina e o Caribe: líder mundial no processo de ratificações: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0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A metade do total de ratificações foi obtida na América Latina e o Caribe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pt-BR" sz="2000" b="0" i="0" u="none" strike="noStrike" kern="1200" cap="none" spc="0" normalizeH="0" baseline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Quase 80% dos países ibero-americanos (que falam espanhol e português) ratificaram</a:t>
            </a: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457200" marR="0" lvl="1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L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Gill Sans MT" panose="020B0502020104020203"/>
                <a:ea typeface="+mn-ea"/>
                <a:cs typeface="+mn-cs"/>
              </a:rPr>
              <a:t>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Gill Sans MT" panose="020B0502020104020203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32493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84F464-E9AF-8941-A998-7324870FA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b="1"/>
              <a:t>CÓmo se logrÓ </a:t>
            </a:r>
            <a:r>
              <a:rPr lang="es-CL" b="1" dirty="0"/>
              <a:t>este avance en América Latina y el Caribe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03731B-89F9-FC4C-B67C-060252C76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893" y="2015732"/>
            <a:ext cx="10994065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sz="2800" dirty="0"/>
              <a:t>Las organizaciones </a:t>
            </a:r>
            <a:r>
              <a:rPr lang="es-CL" sz="2800"/>
              <a:t>de Trabajadoras </a:t>
            </a:r>
            <a:r>
              <a:rPr lang="es-CL" sz="2800" dirty="0"/>
              <a:t>del Hogar cumplieron un papel clave en:</a:t>
            </a:r>
          </a:p>
          <a:p>
            <a:pPr lvl="1"/>
            <a:r>
              <a:rPr lang="es-CL" sz="2800" dirty="0"/>
              <a:t>La promoción del Convenio (Declaración de Montevideo en 2005)</a:t>
            </a:r>
          </a:p>
          <a:p>
            <a:pPr lvl="1"/>
            <a:r>
              <a:rPr lang="es-CL" sz="2800" dirty="0"/>
              <a:t>La elaboración del Convenio en Ginebra en 2010-2011</a:t>
            </a:r>
          </a:p>
          <a:p>
            <a:pPr lvl="1"/>
            <a:r>
              <a:rPr lang="es-CL" sz="2800" dirty="0"/>
              <a:t>La ratificación en sus </a:t>
            </a:r>
            <a:r>
              <a:rPr lang="es-CL" sz="2800"/>
              <a:t>propios países, </a:t>
            </a:r>
            <a:r>
              <a:rPr lang="es-CL" sz="2800" dirty="0"/>
              <a:t>a través </a:t>
            </a:r>
            <a:r>
              <a:rPr lang="es-CL" sz="2800"/>
              <a:t>de alianzas, coaliciones, </a:t>
            </a:r>
            <a:r>
              <a:rPr lang="es-CL" sz="2800" dirty="0"/>
              <a:t>incidencia</a:t>
            </a:r>
            <a:r>
              <a:rPr lang="es-CL" sz="2800"/>
              <a:t>, visibilización</a:t>
            </a:r>
            <a:r>
              <a:rPr lang="es-CL" sz="2800" dirty="0"/>
              <a:t>, concientización y movilización </a:t>
            </a:r>
            <a:r>
              <a:rPr lang="es-CL" sz="2800"/>
              <a:t>de base</a:t>
            </a:r>
            <a:endParaRPr lang="es-CL" sz="2800" dirty="0"/>
          </a:p>
        </p:txBody>
      </p:sp>
    </p:spTree>
    <p:extLst>
      <p:ext uri="{BB962C8B-B14F-4D97-AF65-F5344CB8AC3E}">
        <p14:creationId xmlns:p14="http://schemas.microsoft.com/office/powerpoint/2010/main" val="12475884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684F464-E9AF-8941-A998-7324870FA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Como foi  </a:t>
            </a:r>
            <a:r>
              <a:rPr lang="pt-BR" b="1" dirty="0" err="1"/>
              <a:t>alcanÇado</a:t>
            </a:r>
            <a:r>
              <a:rPr lang="pt-BR" b="1" dirty="0"/>
              <a:t> este </a:t>
            </a:r>
            <a:r>
              <a:rPr lang="pt-BR" b="1" dirty="0" err="1"/>
              <a:t>avanÇo</a:t>
            </a:r>
            <a:r>
              <a:rPr lang="pt-BR" b="1" dirty="0"/>
              <a:t> na América Latina e o Caribe?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D03731B-89F9-FC4C-B67C-060252C76F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893" y="2015732"/>
            <a:ext cx="10994065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t-BR" sz="2800" dirty="0"/>
              <a:t>As organizações de Trabalhadoras Domésticas foram um fator-chave:</a:t>
            </a:r>
          </a:p>
          <a:p>
            <a:pPr lvl="1"/>
            <a:r>
              <a:rPr lang="pt-BR" sz="2800" dirty="0"/>
              <a:t>Na promoção da Convenção (Declaração de Montevidéu, em 2005)</a:t>
            </a:r>
          </a:p>
          <a:p>
            <a:pPr lvl="1"/>
            <a:r>
              <a:rPr lang="pt-BR" sz="2800" dirty="0"/>
              <a:t>Na elaboração da Convenção em Genebra, em 2010-2011</a:t>
            </a:r>
          </a:p>
          <a:p>
            <a:pPr lvl="1"/>
            <a:r>
              <a:rPr lang="pt-BR" sz="2800" dirty="0"/>
              <a:t>Na ratificação nos seus próprios países, através de parcerias, coalizões, incidência, visibilização, conscientização e mobilização das bases</a:t>
            </a:r>
          </a:p>
        </p:txBody>
      </p:sp>
    </p:spTree>
    <p:extLst>
      <p:ext uri="{BB962C8B-B14F-4D97-AF65-F5344CB8AC3E}">
        <p14:creationId xmlns:p14="http://schemas.microsoft.com/office/powerpoint/2010/main" val="157620548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Gallery">
    <a:dk1>
      <a:sysClr val="windowText" lastClr="000000"/>
    </a:dk1>
    <a:lt1>
      <a:sysClr val="window" lastClr="FFFFFF"/>
    </a:lt1>
    <a:dk2>
      <a:srgbClr val="454545"/>
    </a:dk2>
    <a:lt2>
      <a:srgbClr val="DFDBD5"/>
    </a:lt2>
    <a:accent1>
      <a:srgbClr val="B71E42"/>
    </a:accent1>
    <a:accent2>
      <a:srgbClr val="DE478E"/>
    </a:accent2>
    <a:accent3>
      <a:srgbClr val="BC72F0"/>
    </a:accent3>
    <a:accent4>
      <a:srgbClr val="795FAF"/>
    </a:accent4>
    <a:accent5>
      <a:srgbClr val="586EA6"/>
    </a:accent5>
    <a:accent6>
      <a:srgbClr val="6892A0"/>
    </a:accent6>
    <a:hlink>
      <a:srgbClr val="FA2B5C"/>
    </a:hlink>
    <a:folHlink>
      <a:srgbClr val="BC658E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1401</TotalTime>
  <Words>2729</Words>
  <Application>Microsoft Macintosh PowerPoint</Application>
  <PresentationFormat>Widescreen</PresentationFormat>
  <Paragraphs>186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Gill Sans MT</vt:lpstr>
      <vt:lpstr>Times New Roman</vt:lpstr>
      <vt:lpstr>Gallery</vt:lpstr>
      <vt:lpstr>ValidaciÓn de instrumentos e intercambio de experiencias    ValidaÇÃo de instrumentos e troca de experiÊncias </vt:lpstr>
      <vt:lpstr>Obejtivos 1</vt:lpstr>
      <vt:lpstr>Sobre el proceso de construcciÓn y el propÓsito de la caja de herramientas de implementaciÓn del C189</vt:lpstr>
      <vt:lpstr>Sobre O procesSo de construÇÃO E O propÓsito da caIXa de Ferramentas de implementaÇÃO dA C189</vt:lpstr>
      <vt:lpstr>Panorama del C189 en América Latina  Panorama da C189 na América Latina</vt:lpstr>
      <vt:lpstr>Un panorama de las ratificaciones del C189 en el mundo: el liderazgo de América latina y el caribe</vt:lpstr>
      <vt:lpstr>UM panorama das ratificaÇÕes dA C189 nO mundo:  A América latina E O caribe é lider</vt:lpstr>
      <vt:lpstr>CÓmo se logrÓ este avance en América Latina y el Caribe </vt:lpstr>
      <vt:lpstr>Como foi  alcanÇado este avanÇo na América Latina e o Caribe?</vt:lpstr>
      <vt:lpstr>¿CÓmo estamos después de la ratificación?</vt:lpstr>
      <vt:lpstr>Como estamos depois da ratificaÇÃo?</vt:lpstr>
      <vt:lpstr> A continuaciÓn, acompáñenos a escuchar al panel subregional de dirigentas:   A seguir, VAMOS escutAR o painel sub-regional de mulheres líderes   </vt:lpstr>
      <vt:lpstr>Preguntas/perguntas:</vt:lpstr>
      <vt:lpstr>Testimonios de la consulta para construir la caja de herramientas</vt:lpstr>
      <vt:lpstr>depoimentos da consulta para a construÇÃo da caixa de ferramentas</vt:lpstr>
      <vt:lpstr>Testimonios de la consulta para construir la caja de herramientas</vt:lpstr>
      <vt:lpstr>DEPOIMENTos da consulta para A constrUÇÃO Da caIXa de Ferramentas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Panorama del C189 en la region</dc:title>
  <dc:subject/>
  <dc:creator>valenzuelaponcedeleon@gmail.com</dc:creator>
  <cp:keywords/>
  <dc:description/>
  <cp:lastModifiedBy>Adriana Paz Ramirez</cp:lastModifiedBy>
  <cp:revision>24</cp:revision>
  <dcterms:created xsi:type="dcterms:W3CDTF">2021-09-26T16:24:38Z</dcterms:created>
  <dcterms:modified xsi:type="dcterms:W3CDTF">2024-09-09T00:06:03Z</dcterms:modified>
  <cp:category/>
</cp:coreProperties>
</file>